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4"/>
  </p:notesMasterIdLst>
  <p:sldIdLst>
    <p:sldId id="256" r:id="rId2"/>
    <p:sldId id="257" r:id="rId3"/>
    <p:sldId id="258" r:id="rId4"/>
    <p:sldId id="259" r:id="rId5"/>
    <p:sldId id="262" r:id="rId6"/>
    <p:sldId id="260" r:id="rId7"/>
    <p:sldId id="263" r:id="rId8"/>
    <p:sldId id="264" r:id="rId9"/>
    <p:sldId id="261" r:id="rId10"/>
    <p:sldId id="267" r:id="rId11"/>
    <p:sldId id="268" r:id="rId12"/>
    <p:sldId id="269" r:id="rId13"/>
    <p:sldId id="270" r:id="rId14"/>
    <p:sldId id="265" r:id="rId15"/>
    <p:sldId id="299" r:id="rId16"/>
    <p:sldId id="272" r:id="rId17"/>
    <p:sldId id="273" r:id="rId18"/>
    <p:sldId id="274" r:id="rId19"/>
    <p:sldId id="266" r:id="rId20"/>
    <p:sldId id="275" r:id="rId21"/>
    <p:sldId id="297" r:id="rId22"/>
    <p:sldId id="298" r:id="rId23"/>
    <p:sldId id="278" r:id="rId24"/>
    <p:sldId id="279" r:id="rId25"/>
    <p:sldId id="280" r:id="rId26"/>
    <p:sldId id="281" r:id="rId27"/>
    <p:sldId id="282" r:id="rId28"/>
    <p:sldId id="283" r:id="rId29"/>
    <p:sldId id="284" r:id="rId30"/>
    <p:sldId id="285" r:id="rId31"/>
    <p:sldId id="276" r:id="rId32"/>
    <p:sldId id="286" r:id="rId33"/>
    <p:sldId id="287" r:id="rId34"/>
    <p:sldId id="288" r:id="rId35"/>
    <p:sldId id="289" r:id="rId36"/>
    <p:sldId id="290" r:id="rId37"/>
    <p:sldId id="277" r:id="rId38"/>
    <p:sldId id="294" r:id="rId39"/>
    <p:sldId id="296" r:id="rId40"/>
    <p:sldId id="293" r:id="rId41"/>
    <p:sldId id="291" r:id="rId42"/>
    <p:sldId id="292"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92318" autoAdjust="0"/>
  </p:normalViewPr>
  <p:slideViewPr>
    <p:cSldViewPr snapToGrid="0">
      <p:cViewPr varScale="1">
        <p:scale>
          <a:sx n="113" d="100"/>
          <a:sy n="113" d="100"/>
        </p:scale>
        <p:origin x="184"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49"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9F1604-1159-481E-B475-D7F195CCA97F}" type="datetimeFigureOut">
              <a:rPr lang="en-US" smtClean="0"/>
              <a:t>12/6/17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28E4C0-DED7-47D6-8EF5-6E6E999EA3BA}" type="slidenum">
              <a:rPr lang="en-US" smtClean="0"/>
              <a:t>‹#›</a:t>
            </a:fld>
            <a:endParaRPr lang="en-US"/>
          </a:p>
        </p:txBody>
      </p:sp>
    </p:spTree>
    <p:extLst>
      <p:ext uri="{BB962C8B-B14F-4D97-AF65-F5344CB8AC3E}">
        <p14:creationId xmlns:p14="http://schemas.microsoft.com/office/powerpoint/2010/main" val="1546029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In my masters, I proposed a multi-objective hybrid intelligent suite for decision support, and I applied it to the sugarcane harvest problem. For instance, I used ANN to predict sugarcane's qualitative indicators; then, I combined the predicted data with logistics data as input for an Evolutionary Multi-Objective Optimization (EMOO) algorithm; finally, I used fuzzy logic to select and present the best candidate solutions to the decision maker</a:t>
            </a:r>
          </a:p>
        </p:txBody>
      </p:sp>
      <p:sp>
        <p:nvSpPr>
          <p:cNvPr id="4" name="Espaço Reservado para Número de Slide 3"/>
          <p:cNvSpPr>
            <a:spLocks noGrp="1"/>
          </p:cNvSpPr>
          <p:nvPr>
            <p:ph type="sldNum" sz="quarter" idx="10"/>
          </p:nvPr>
        </p:nvSpPr>
        <p:spPr/>
        <p:txBody>
          <a:bodyPr/>
          <a:lstStyle/>
          <a:p>
            <a:fld id="{4028E4C0-DED7-47D6-8EF5-6E6E999EA3BA}" type="slidenum">
              <a:rPr lang="en-US" smtClean="0"/>
              <a:t>5</a:t>
            </a:fld>
            <a:endParaRPr lang="en-US"/>
          </a:p>
        </p:txBody>
      </p:sp>
    </p:spTree>
    <p:extLst>
      <p:ext uri="{BB962C8B-B14F-4D97-AF65-F5344CB8AC3E}">
        <p14:creationId xmlns:p14="http://schemas.microsoft.com/office/powerpoint/2010/main" val="3552575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Shrink effect over Brazilian supporters after the unexpectedly 5 goals</a:t>
            </a:r>
          </a:p>
          <a:p>
            <a:r>
              <a:rPr lang="en-US" sz="1200" b="0" i="0" u="none" strike="noStrike" kern="1200" baseline="0" dirty="0">
                <a:solidFill>
                  <a:schemeClr val="tx1"/>
                </a:solidFill>
                <a:latin typeface="+mn-lt"/>
                <a:ea typeface="+mn-ea"/>
                <a:cs typeface="+mn-cs"/>
              </a:rPr>
              <a:t>in first half time. From left to right, each frame summarizes a 15-minute time</a:t>
            </a:r>
          </a:p>
          <a:p>
            <a:r>
              <a:rPr lang="en-US" sz="1200" b="0" i="0" u="none" strike="noStrike" kern="1200" baseline="0" dirty="0">
                <a:solidFill>
                  <a:schemeClr val="tx1"/>
                </a:solidFill>
                <a:latin typeface="+mn-lt"/>
                <a:ea typeface="+mn-ea"/>
                <a:cs typeface="+mn-cs"/>
              </a:rPr>
              <a:t>window, beginning a quarter before kickball and ending at 45 min of first half</a:t>
            </a:r>
            <a:endParaRPr lang="en-US" b="0" dirty="0"/>
          </a:p>
        </p:txBody>
      </p:sp>
      <p:sp>
        <p:nvSpPr>
          <p:cNvPr id="4" name="Espaço Reservado para Número de Slide 3"/>
          <p:cNvSpPr>
            <a:spLocks noGrp="1"/>
          </p:cNvSpPr>
          <p:nvPr>
            <p:ph type="sldNum" sz="quarter" idx="10"/>
          </p:nvPr>
        </p:nvSpPr>
        <p:spPr/>
        <p:txBody>
          <a:bodyPr/>
          <a:lstStyle/>
          <a:p>
            <a:fld id="{4028E4C0-DED7-47D6-8EF5-6E6E999EA3BA}" type="slidenum">
              <a:rPr lang="en-US" smtClean="0"/>
              <a:t>18</a:t>
            </a:fld>
            <a:endParaRPr lang="en-US"/>
          </a:p>
        </p:txBody>
      </p:sp>
    </p:spTree>
    <p:extLst>
      <p:ext uri="{BB962C8B-B14F-4D97-AF65-F5344CB8AC3E}">
        <p14:creationId xmlns:p14="http://schemas.microsoft.com/office/powerpoint/2010/main" val="2653271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Can online social media data be used to identify behaviors and relationships from social actors in a meaningful way to enable knowledge extrapolation?</a:t>
            </a:r>
          </a:p>
          <a:p>
            <a:pPr rtl="0" fontAlgn="base"/>
            <a:r>
              <a:rPr lang="en-US" sz="1200" b="0" i="0" u="none" strike="noStrike" kern="1200" dirty="0">
                <a:solidFill>
                  <a:schemeClr val="tx1"/>
                </a:solidFill>
                <a:effectLst/>
                <a:latin typeface="+mn-lt"/>
                <a:ea typeface="+mn-ea"/>
                <a:cs typeface="+mn-cs"/>
              </a:rPr>
              <a:t>1. We can characterize users based on their social activity in relation to a set of entities.</a:t>
            </a:r>
          </a:p>
          <a:p>
            <a:pPr rtl="0" fontAlgn="base"/>
            <a:r>
              <a:rPr lang="en-US" sz="1200" b="0" i="0" u="none" strike="noStrike" kern="1200" dirty="0">
                <a:solidFill>
                  <a:schemeClr val="tx1"/>
                </a:solidFill>
                <a:effectLst/>
                <a:latin typeface="+mn-lt"/>
                <a:ea typeface="+mn-ea"/>
                <a:cs typeface="+mn-cs"/>
              </a:rPr>
              <a:t>2. These characterizations are proxy for society.</a:t>
            </a:r>
          </a:p>
          <a:p>
            <a:pPr rtl="0" fontAlgn="base"/>
            <a:r>
              <a:rPr lang="en-US" sz="1200" b="0" i="0" u="none" strike="noStrike" kern="1200" dirty="0">
                <a:solidFill>
                  <a:schemeClr val="tx1"/>
                </a:solidFill>
                <a:effectLst/>
                <a:latin typeface="+mn-lt"/>
                <a:ea typeface="+mn-ea"/>
                <a:cs typeface="+mn-cs"/>
              </a:rPr>
              <a:t>3. We can use these characterizations to extract knowledge about entities’ relationships and about of the interplay between entities and society.</a:t>
            </a:r>
          </a:p>
          <a:p>
            <a:pPr rtl="0" fontAlgn="base"/>
            <a:r>
              <a:rPr lang="en-US" sz="1200" b="0" i="0" u="none" strike="noStrike" kern="1200" dirty="0">
                <a:solidFill>
                  <a:schemeClr val="tx1"/>
                </a:solidFill>
                <a:effectLst/>
                <a:latin typeface="+mn-lt"/>
                <a:ea typeface="+mn-ea"/>
                <a:cs typeface="+mn-cs"/>
              </a:rPr>
              <a:t>4. The new knowledge is worthy and can be used to support research in other areas.</a:t>
            </a:r>
          </a:p>
          <a:p>
            <a:endParaRPr lang="en-US" dirty="0"/>
          </a:p>
        </p:txBody>
      </p:sp>
      <p:sp>
        <p:nvSpPr>
          <p:cNvPr id="4" name="Espaço Reservado para Número de Slide 3"/>
          <p:cNvSpPr>
            <a:spLocks noGrp="1"/>
          </p:cNvSpPr>
          <p:nvPr>
            <p:ph type="sldNum" sz="quarter" idx="10"/>
          </p:nvPr>
        </p:nvSpPr>
        <p:spPr/>
        <p:txBody>
          <a:bodyPr/>
          <a:lstStyle/>
          <a:p>
            <a:fld id="{4028E4C0-DED7-47D6-8EF5-6E6E999EA3BA}" type="slidenum">
              <a:rPr lang="en-US" smtClean="0"/>
              <a:t>21</a:t>
            </a:fld>
            <a:endParaRPr lang="en-US"/>
          </a:p>
        </p:txBody>
      </p:sp>
    </p:spTree>
    <p:extLst>
      <p:ext uri="{BB962C8B-B14F-4D97-AF65-F5344CB8AC3E}">
        <p14:creationId xmlns:p14="http://schemas.microsoft.com/office/powerpoint/2010/main" val="118686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I proposed a data-driven approach to characterize online users based on their social behavior (posts). I used Twitter data to explore the interplay between social activities and their relationship with socio-economic factors. For instance, I characterized football supporters and clubs from the UK and Brazil; I also created language networks\cite{Pacheco2017SensingMedia} to investigate how languages spread; last, I used Twitter to understand the organ donation awareness in the US~\cite{Pacheco2017}.</a:t>
            </a:r>
          </a:p>
        </p:txBody>
      </p:sp>
      <p:sp>
        <p:nvSpPr>
          <p:cNvPr id="4" name="Espaço Reservado para Número de Slide 3"/>
          <p:cNvSpPr>
            <a:spLocks noGrp="1"/>
          </p:cNvSpPr>
          <p:nvPr>
            <p:ph type="sldNum" sz="quarter" idx="10"/>
          </p:nvPr>
        </p:nvSpPr>
        <p:spPr/>
        <p:txBody>
          <a:bodyPr/>
          <a:lstStyle/>
          <a:p>
            <a:fld id="{4028E4C0-DED7-47D6-8EF5-6E6E999EA3BA}" type="slidenum">
              <a:rPr lang="en-US" smtClean="0"/>
              <a:t>22</a:t>
            </a:fld>
            <a:endParaRPr lang="en-US"/>
          </a:p>
        </p:txBody>
      </p:sp>
    </p:spTree>
    <p:extLst>
      <p:ext uri="{BB962C8B-B14F-4D97-AF65-F5344CB8AC3E}">
        <p14:creationId xmlns:p14="http://schemas.microsoft.com/office/powerpoint/2010/main" val="1122181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Online social networks (e.g., Twitter) offer an open</a:t>
            </a:r>
          </a:p>
          <a:p>
            <a:r>
              <a:rPr lang="en-US" sz="1200" b="0" i="0" u="none" strike="noStrike" kern="1200" baseline="0" dirty="0">
                <a:solidFill>
                  <a:schemeClr val="tx1"/>
                </a:solidFill>
                <a:latin typeface="+mn-lt"/>
                <a:ea typeface="+mn-ea"/>
                <a:cs typeface="+mn-cs"/>
              </a:rPr>
              <a:t>platform for people to interact and connect without restrictions</a:t>
            </a:r>
          </a:p>
          <a:p>
            <a:r>
              <a:rPr lang="en-US" sz="1200" b="0" i="0" u="none" strike="noStrike" kern="1200" baseline="0" dirty="0">
                <a:solidFill>
                  <a:schemeClr val="tx1"/>
                </a:solidFill>
                <a:latin typeface="+mn-lt"/>
                <a:ea typeface="+mn-ea"/>
                <a:cs typeface="+mn-cs"/>
              </a:rPr>
              <a:t>of language usage or geographic borders. Because of their pervasiveness,</a:t>
            </a:r>
          </a:p>
          <a:p>
            <a:r>
              <a:rPr lang="en-US" sz="1200" b="0" i="0" u="none" strike="noStrike" kern="1200" baseline="0" dirty="0">
                <a:solidFill>
                  <a:schemeClr val="tx1"/>
                </a:solidFill>
                <a:latin typeface="+mn-lt"/>
                <a:ea typeface="+mn-ea"/>
                <a:cs typeface="+mn-cs"/>
              </a:rPr>
              <a:t>online social networks provide data and become </a:t>
            </a:r>
            <a:r>
              <a:rPr lang="en-US" sz="1200" b="0" i="0" u="none" strike="noStrike" kern="1200" baseline="0" dirty="0" err="1">
                <a:solidFill>
                  <a:schemeClr val="tx1"/>
                </a:solidFill>
                <a:latin typeface="+mn-lt"/>
                <a:ea typeface="+mn-ea"/>
                <a:cs typeface="+mn-cs"/>
              </a:rPr>
              <a:t>realtime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sensors of society. This work looks at Twitter to reveal the</a:t>
            </a:r>
          </a:p>
          <a:p>
            <a:r>
              <a:rPr lang="en-US" sz="1200" b="0" i="0" u="none" strike="noStrike" kern="1200" baseline="0" dirty="0">
                <a:solidFill>
                  <a:schemeClr val="tx1"/>
                </a:solidFill>
                <a:latin typeface="+mn-lt"/>
                <a:ea typeface="+mn-ea"/>
                <a:cs typeface="+mn-cs"/>
              </a:rPr>
              <a:t>hidden relationship of languages that stems from users’ language</a:t>
            </a:r>
          </a:p>
          <a:p>
            <a:r>
              <a:rPr lang="en-US" sz="1200" b="0" i="0" u="none" strike="noStrike" kern="1200" baseline="0" dirty="0">
                <a:solidFill>
                  <a:schemeClr val="tx1"/>
                </a:solidFill>
                <a:latin typeface="+mn-lt"/>
                <a:ea typeface="+mn-ea"/>
                <a:cs typeface="+mn-cs"/>
              </a:rPr>
              <a:t>preference for writing their tweets. We show that the language</a:t>
            </a:r>
          </a:p>
          <a:p>
            <a:r>
              <a:rPr lang="en-US" sz="1200" b="0" i="0" u="none" strike="noStrike" kern="1200" baseline="0" dirty="0">
                <a:solidFill>
                  <a:schemeClr val="tx1"/>
                </a:solidFill>
                <a:latin typeface="+mn-lt"/>
                <a:ea typeface="+mn-ea"/>
                <a:cs typeface="+mn-cs"/>
              </a:rPr>
              <a:t>relationships are dependent of place by comparing 12 large-scale</a:t>
            </a:r>
          </a:p>
          <a:p>
            <a:r>
              <a:rPr lang="en-US" sz="1200" b="0" i="0" u="none" strike="noStrike" kern="1200" baseline="0" dirty="0">
                <a:solidFill>
                  <a:schemeClr val="tx1"/>
                </a:solidFill>
                <a:latin typeface="+mn-lt"/>
                <a:ea typeface="+mn-ea"/>
                <a:cs typeface="+mn-cs"/>
              </a:rPr>
              <a:t>datasets with different locality levels.</a:t>
            </a:r>
            <a:endParaRPr lang="en-US" dirty="0"/>
          </a:p>
        </p:txBody>
      </p:sp>
      <p:sp>
        <p:nvSpPr>
          <p:cNvPr id="4" name="Espaço Reservado para Número de Slide 3"/>
          <p:cNvSpPr>
            <a:spLocks noGrp="1"/>
          </p:cNvSpPr>
          <p:nvPr>
            <p:ph type="sldNum" sz="quarter" idx="10"/>
          </p:nvPr>
        </p:nvSpPr>
        <p:spPr/>
        <p:txBody>
          <a:bodyPr/>
          <a:lstStyle/>
          <a:p>
            <a:fld id="{4028E4C0-DED7-47D6-8EF5-6E6E999EA3BA}" type="slidenum">
              <a:rPr lang="en-US" smtClean="0"/>
              <a:t>25</a:t>
            </a:fld>
            <a:endParaRPr lang="en-US"/>
          </a:p>
        </p:txBody>
      </p:sp>
    </p:spTree>
    <p:extLst>
      <p:ext uri="{BB962C8B-B14F-4D97-AF65-F5344CB8AC3E}">
        <p14:creationId xmlns:p14="http://schemas.microsoft.com/office/powerpoint/2010/main" val="1090734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28E4C0-DED7-47D6-8EF5-6E6E999EA3BA}" type="slidenum">
              <a:rPr lang="en-US" smtClean="0"/>
              <a:t>27</a:t>
            </a:fld>
            <a:endParaRPr lang="en-US"/>
          </a:p>
        </p:txBody>
      </p:sp>
    </p:spTree>
    <p:extLst>
      <p:ext uri="{BB962C8B-B14F-4D97-AF65-F5344CB8AC3E}">
        <p14:creationId xmlns:p14="http://schemas.microsoft.com/office/powerpoint/2010/main" val="3540073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Approximately 22 people die every day in the USA</a:t>
            </a:r>
          </a:p>
          <a:p>
            <a:r>
              <a:rPr lang="en-US" sz="1200" b="0" i="0" u="none" strike="noStrike" kern="1200" baseline="0" dirty="0">
                <a:solidFill>
                  <a:schemeClr val="tx1"/>
                </a:solidFill>
                <a:latin typeface="+mn-lt"/>
                <a:ea typeface="+mn-ea"/>
                <a:cs typeface="+mn-cs"/>
              </a:rPr>
              <a:t>due to a lack of organs for transplant. Research suggests that the</a:t>
            </a:r>
          </a:p>
          <a:p>
            <a:r>
              <a:rPr lang="en-US" sz="1200" b="0" i="0" u="none" strike="noStrike" kern="1200" baseline="0" dirty="0">
                <a:solidFill>
                  <a:schemeClr val="tx1"/>
                </a:solidFill>
                <a:latin typeface="+mn-lt"/>
                <a:ea typeface="+mn-ea"/>
                <a:cs typeface="+mn-cs"/>
              </a:rPr>
              <a:t>most effective solution is to increase organ donor rates; one way is to performing mass media campaigns. However,</a:t>
            </a:r>
          </a:p>
          <a:p>
            <a:r>
              <a:rPr lang="en-US" sz="1200" b="0" i="0" u="none" strike="noStrike" kern="1200" baseline="0" dirty="0">
                <a:solidFill>
                  <a:schemeClr val="tx1"/>
                </a:solidFill>
                <a:latin typeface="+mn-lt"/>
                <a:ea typeface="+mn-ea"/>
                <a:cs typeface="+mn-cs"/>
              </a:rPr>
              <a:t>little is known about the extent in which activities on social</a:t>
            </a:r>
          </a:p>
          <a:p>
            <a:r>
              <a:rPr lang="en-US" sz="1200" b="0" i="0" u="none" strike="noStrike" kern="1200" baseline="0" dirty="0">
                <a:solidFill>
                  <a:schemeClr val="tx1"/>
                </a:solidFill>
                <a:latin typeface="+mn-lt"/>
                <a:ea typeface="+mn-ea"/>
                <a:cs typeface="+mn-cs"/>
              </a:rPr>
              <a:t>media are associated with aspects (e.g. awareness) of organ</a:t>
            </a:r>
          </a:p>
          <a:p>
            <a:r>
              <a:rPr lang="en-US" sz="1200" b="0" i="0" u="none" strike="noStrike" kern="1200" baseline="0" dirty="0">
                <a:solidFill>
                  <a:schemeClr val="tx1"/>
                </a:solidFill>
                <a:latin typeface="+mn-lt"/>
                <a:ea typeface="+mn-ea"/>
                <a:cs typeface="+mn-cs"/>
              </a:rPr>
              <a:t>donation. Our hypothesis is that social media can be utilized as a</a:t>
            </a:r>
          </a:p>
          <a:p>
            <a:r>
              <a:rPr lang="en-US" sz="1200" b="0" i="0" u="none" strike="noStrike" kern="1200" baseline="0" dirty="0">
                <a:solidFill>
                  <a:schemeClr val="tx1"/>
                </a:solidFill>
                <a:latin typeface="+mn-lt"/>
                <a:ea typeface="+mn-ea"/>
                <a:cs typeface="+mn-cs"/>
              </a:rPr>
              <a:t>sensor to characterize organ donation awareness and population</a:t>
            </a:r>
          </a:p>
          <a:p>
            <a:r>
              <a:rPr lang="en-US" sz="1200" b="0" i="0" u="none" strike="noStrike" kern="1200" baseline="0" dirty="0">
                <a:solidFill>
                  <a:schemeClr val="tx1"/>
                </a:solidFill>
                <a:latin typeface="+mn-lt"/>
                <a:ea typeface="+mn-ea"/>
                <a:cs typeface="+mn-cs"/>
              </a:rPr>
              <a:t>engagement in donation for each different organ</a:t>
            </a:r>
            <a:endParaRPr lang="en-US" dirty="0"/>
          </a:p>
        </p:txBody>
      </p:sp>
      <p:sp>
        <p:nvSpPr>
          <p:cNvPr id="4" name="Espaço Reservado para Número de Slide 3"/>
          <p:cNvSpPr>
            <a:spLocks noGrp="1"/>
          </p:cNvSpPr>
          <p:nvPr>
            <p:ph type="sldNum" sz="quarter" idx="10"/>
          </p:nvPr>
        </p:nvSpPr>
        <p:spPr/>
        <p:txBody>
          <a:bodyPr/>
          <a:lstStyle/>
          <a:p>
            <a:fld id="{4028E4C0-DED7-47D6-8EF5-6E6E999EA3BA}" type="slidenum">
              <a:rPr lang="en-US" smtClean="0"/>
              <a:t>28</a:t>
            </a:fld>
            <a:endParaRPr lang="en-US"/>
          </a:p>
        </p:txBody>
      </p:sp>
    </p:spTree>
    <p:extLst>
      <p:ext uri="{BB962C8B-B14F-4D97-AF65-F5344CB8AC3E}">
        <p14:creationId xmlns:p14="http://schemas.microsoft.com/office/powerpoint/2010/main" val="3658595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In addition, I used the diversity of supporters in a region as a proxy to social disorganization in order to explain crime rates. </a:t>
            </a:r>
          </a:p>
          <a:p>
            <a:r>
              <a:rPr lang="en-US" dirty="0"/>
              <a:t>We used the language networks\cite{Pacheco2017SensingMedia} to investigate at which extent their centrality correlates with the human develop index</a:t>
            </a:r>
          </a:p>
        </p:txBody>
      </p:sp>
      <p:sp>
        <p:nvSpPr>
          <p:cNvPr id="4" name="Espaço Reservado para Número de Slide 3"/>
          <p:cNvSpPr>
            <a:spLocks noGrp="1"/>
          </p:cNvSpPr>
          <p:nvPr>
            <p:ph type="sldNum" sz="quarter" idx="10"/>
          </p:nvPr>
        </p:nvSpPr>
        <p:spPr/>
        <p:txBody>
          <a:bodyPr/>
          <a:lstStyle/>
          <a:p>
            <a:fld id="{4028E4C0-DED7-47D6-8EF5-6E6E999EA3BA}" type="slidenum">
              <a:rPr lang="en-US" smtClean="0"/>
              <a:t>31</a:t>
            </a:fld>
            <a:endParaRPr lang="en-US"/>
          </a:p>
        </p:txBody>
      </p:sp>
    </p:spTree>
    <p:extLst>
      <p:ext uri="{BB962C8B-B14F-4D97-AF65-F5344CB8AC3E}">
        <p14:creationId xmlns:p14="http://schemas.microsoft.com/office/powerpoint/2010/main" val="1520315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Crime takes place unevenly across places in cities. This characteristic of crime is argued by ecological criminologists to be the outcome of features in the social fabric of the places themselves (Henry and </a:t>
            </a:r>
            <a:r>
              <a:rPr lang="en-US" sz="1200" b="0" i="0" u="none" strike="noStrike" kern="1200" baseline="0" dirty="0" err="1">
                <a:solidFill>
                  <a:schemeClr val="tx1"/>
                </a:solidFill>
                <a:latin typeface="+mn-lt"/>
                <a:ea typeface="+mn-ea"/>
                <a:cs typeface="+mn-cs"/>
              </a:rPr>
              <a:t>Einstadter</a:t>
            </a:r>
            <a:r>
              <a:rPr lang="en-US" sz="1200" b="0" i="0" u="none" strike="noStrike" kern="1200" baseline="0" dirty="0">
                <a:solidFill>
                  <a:schemeClr val="tx1"/>
                </a:solidFill>
                <a:latin typeface="+mn-lt"/>
                <a:ea typeface="+mn-ea"/>
                <a:cs typeface="+mn-cs"/>
              </a:rPr>
              <a:t> 2006). Social ecologists highlight the active role of place in criminal occurrence and consider crime as the product of social disorganization which is produced by social changes, such as immigration, rural-urban migration, high social mobility, among others.</a:t>
            </a:r>
          </a:p>
          <a:p>
            <a:r>
              <a:rPr lang="en-US" sz="1200" b="0" i="0" u="none" strike="noStrike" kern="1200" baseline="0" dirty="0">
                <a:solidFill>
                  <a:schemeClr val="tx1"/>
                </a:solidFill>
                <a:latin typeface="+mn-lt"/>
                <a:ea typeface="+mn-ea"/>
                <a:cs typeface="+mn-cs"/>
              </a:rPr>
              <a:t>In this paper we propose a measure of social disorganization in places by examining geotagged tweets. We characterize a place using the entropy of football supporters in the region. Due to its popularity, it is hard to imagine the behavior of the supporters as independent from other aspects of society, particularly in</a:t>
            </a:r>
          </a:p>
          <a:p>
            <a:r>
              <a:rPr lang="en-US" sz="1200" b="0" i="0" u="none" strike="noStrike" kern="1200" baseline="0" dirty="0">
                <a:solidFill>
                  <a:schemeClr val="tx1"/>
                </a:solidFill>
                <a:latin typeface="+mn-lt"/>
                <a:ea typeface="+mn-ea"/>
                <a:cs typeface="+mn-cs"/>
              </a:rPr>
              <a:t>places such as Brazil, Italy, Germany, and the United Kingdom.</a:t>
            </a:r>
            <a:endParaRPr lang="en-US" dirty="0"/>
          </a:p>
        </p:txBody>
      </p:sp>
      <p:sp>
        <p:nvSpPr>
          <p:cNvPr id="4" name="Espaço Reservado para Número de Slide 3"/>
          <p:cNvSpPr>
            <a:spLocks noGrp="1"/>
          </p:cNvSpPr>
          <p:nvPr>
            <p:ph type="sldNum" sz="quarter" idx="10"/>
          </p:nvPr>
        </p:nvSpPr>
        <p:spPr/>
        <p:txBody>
          <a:bodyPr/>
          <a:lstStyle/>
          <a:p>
            <a:fld id="{4028E4C0-DED7-47D6-8EF5-6E6E999EA3BA}" type="slidenum">
              <a:rPr lang="en-US" smtClean="0"/>
              <a:t>32</a:t>
            </a:fld>
            <a:endParaRPr lang="en-US"/>
          </a:p>
        </p:txBody>
      </p:sp>
    </p:spTree>
    <p:extLst>
      <p:ext uri="{BB962C8B-B14F-4D97-AF65-F5344CB8AC3E}">
        <p14:creationId xmlns:p14="http://schemas.microsoft.com/office/powerpoint/2010/main" val="3836837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observed a significant correlation between the number of users and crime, and between the entropy of supporters and crime. Then, we measured the partial correlation between them to confirm that the entropy correlation was not inflated by the population effect. Finally, we used regression models to confirm the contribution of both, the number of users and their entropy, to model crime activity. The coefficients for entropy</a:t>
            </a:r>
          </a:p>
          <a:p>
            <a:r>
              <a:rPr lang="en-US" sz="1200" b="0" i="0" u="none" strike="noStrike" kern="1200" baseline="0" dirty="0">
                <a:solidFill>
                  <a:schemeClr val="tx1"/>
                </a:solidFill>
                <a:latin typeface="+mn-lt"/>
                <a:ea typeface="+mn-ea"/>
                <a:cs typeface="+mn-cs"/>
              </a:rPr>
              <a:t>are statistically significant, regardless the type of crime.  We also found that our proposed measure of social</a:t>
            </a:r>
          </a:p>
          <a:p>
            <a:r>
              <a:rPr lang="en-US" sz="1200" b="0" i="0" u="none" strike="noStrike" kern="1200" baseline="0" dirty="0">
                <a:solidFill>
                  <a:schemeClr val="tx1"/>
                </a:solidFill>
                <a:latin typeface="+mn-lt"/>
                <a:ea typeface="+mn-ea"/>
                <a:cs typeface="+mn-cs"/>
              </a:rPr>
              <a:t>disorganization explains better the variation of crime among regions with higher disorganization and larger population. This work is a first attempt to create a framework to assess the levels of social disorganization in locations by using social media. It is worth noticing that this is the contribution of this paper and that the example with the UK football is a case study to demonstrate that certain subjects (in this case football) can be used to quantify social disorganization.</a:t>
            </a:r>
            <a:endParaRPr lang="en-US" dirty="0"/>
          </a:p>
        </p:txBody>
      </p:sp>
      <p:sp>
        <p:nvSpPr>
          <p:cNvPr id="4" name="Espaço Reservado para Número de Slide 3"/>
          <p:cNvSpPr>
            <a:spLocks noGrp="1"/>
          </p:cNvSpPr>
          <p:nvPr>
            <p:ph type="sldNum" sz="quarter" idx="10"/>
          </p:nvPr>
        </p:nvSpPr>
        <p:spPr/>
        <p:txBody>
          <a:bodyPr/>
          <a:lstStyle/>
          <a:p>
            <a:fld id="{4028E4C0-DED7-47D6-8EF5-6E6E999EA3BA}" type="slidenum">
              <a:rPr lang="en-US" smtClean="0"/>
              <a:t>34</a:t>
            </a:fld>
            <a:endParaRPr lang="en-US"/>
          </a:p>
        </p:txBody>
      </p:sp>
    </p:spTree>
    <p:extLst>
      <p:ext uri="{BB962C8B-B14F-4D97-AF65-F5344CB8AC3E}">
        <p14:creationId xmlns:p14="http://schemas.microsoft.com/office/powerpoint/2010/main" val="1693857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I worked for companies that mainly developed systems to industrial plants (e.g. oil\&amp;gas and steelmaking sectors). Although most projects used ``traditional computation'', I could lead some special projects using ANN. For instance, I created the model for the ANN used to predict the temperature of ladle furnaces during the secondary refining operations during the steel production. This innovation lead the company to increase productivity and to reduce energy costs and this project won an innovation award in the sector.</a:t>
            </a:r>
          </a:p>
        </p:txBody>
      </p:sp>
      <p:sp>
        <p:nvSpPr>
          <p:cNvPr id="4" name="Espaço Reservado para Número de Slide 3"/>
          <p:cNvSpPr>
            <a:spLocks noGrp="1"/>
          </p:cNvSpPr>
          <p:nvPr>
            <p:ph type="sldNum" sz="quarter" idx="10"/>
          </p:nvPr>
        </p:nvSpPr>
        <p:spPr/>
        <p:txBody>
          <a:bodyPr/>
          <a:lstStyle/>
          <a:p>
            <a:fld id="{4028E4C0-DED7-47D6-8EF5-6E6E999EA3BA}" type="slidenum">
              <a:rPr lang="en-US" smtClean="0"/>
              <a:t>7</a:t>
            </a:fld>
            <a:endParaRPr lang="en-US"/>
          </a:p>
        </p:txBody>
      </p:sp>
    </p:spTree>
    <p:extLst>
      <p:ext uri="{BB962C8B-B14F-4D97-AF65-F5344CB8AC3E}">
        <p14:creationId xmlns:p14="http://schemas.microsoft.com/office/powerpoint/2010/main" val="1140077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I started my PhD in 2013 with focus on the exploration of social media data via the examination of the digital footprints as a proxy for understanding human behavior.</a:t>
            </a:r>
          </a:p>
        </p:txBody>
      </p:sp>
      <p:sp>
        <p:nvSpPr>
          <p:cNvPr id="4" name="Espaço Reservado para Número de Slide 3"/>
          <p:cNvSpPr>
            <a:spLocks noGrp="1"/>
          </p:cNvSpPr>
          <p:nvPr>
            <p:ph type="sldNum" sz="quarter" idx="10"/>
          </p:nvPr>
        </p:nvSpPr>
        <p:spPr/>
        <p:txBody>
          <a:bodyPr/>
          <a:lstStyle/>
          <a:p>
            <a:fld id="{4028E4C0-DED7-47D6-8EF5-6E6E999EA3BA}" type="slidenum">
              <a:rPr lang="en-US" smtClean="0"/>
              <a:t>9</a:t>
            </a:fld>
            <a:endParaRPr lang="en-US"/>
          </a:p>
        </p:txBody>
      </p:sp>
    </p:spTree>
    <p:extLst>
      <p:ext uri="{BB962C8B-B14F-4D97-AF65-F5344CB8AC3E}">
        <p14:creationId xmlns:p14="http://schemas.microsoft.com/office/powerpoint/2010/main" val="3215648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My first contribution in the area was in 2014. </a:t>
            </a:r>
            <a:r>
              <a:rPr lang="en-US" sz="1200" b="0" i="0" u="none" strike="noStrike" kern="1200" baseline="0" dirty="0">
                <a:solidFill>
                  <a:schemeClr val="tx1"/>
                </a:solidFill>
                <a:latin typeface="+mn-lt"/>
                <a:ea typeface="+mn-ea"/>
                <a:cs typeface="+mn-cs"/>
              </a:rPr>
              <a:t>It is hard to describe how strong most people feel about the favoritism of the media towards certain political parties, events and people. Our world is not short of anecdotal accounts of how this or that media outlet demonstrate favoritism and perhaps reports the so called \truth". But what is the truth?</a:t>
            </a:r>
            <a:endParaRPr lang="en-US" dirty="0"/>
          </a:p>
        </p:txBody>
      </p:sp>
      <p:sp>
        <p:nvSpPr>
          <p:cNvPr id="4" name="Espaço Reservado para Número de Slide 3"/>
          <p:cNvSpPr>
            <a:spLocks noGrp="1"/>
          </p:cNvSpPr>
          <p:nvPr>
            <p:ph type="sldNum" sz="quarter" idx="10"/>
          </p:nvPr>
        </p:nvSpPr>
        <p:spPr/>
        <p:txBody>
          <a:bodyPr/>
          <a:lstStyle/>
          <a:p>
            <a:fld id="{4028E4C0-DED7-47D6-8EF5-6E6E999EA3BA}" type="slidenum">
              <a:rPr lang="en-US" smtClean="0"/>
              <a:t>11</a:t>
            </a:fld>
            <a:endParaRPr lang="en-US"/>
          </a:p>
        </p:txBody>
      </p:sp>
    </p:spTree>
    <p:extLst>
      <p:ext uri="{BB962C8B-B14F-4D97-AF65-F5344CB8AC3E}">
        <p14:creationId xmlns:p14="http://schemas.microsoft.com/office/powerpoint/2010/main" val="15707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I built a co-sponsorship network from the US Senate and used it as ground truth in the investigation of media bias. I generated co-citation networks from the 10 major US newspapers; we analyzed whether specific parties were over-cited or suppressed by them.</a:t>
            </a:r>
          </a:p>
          <a:p>
            <a:endParaRPr lang="en-US" dirty="0"/>
          </a:p>
        </p:txBody>
      </p:sp>
      <p:sp>
        <p:nvSpPr>
          <p:cNvPr id="4" name="Espaço Reservado para Número de Slide 3"/>
          <p:cNvSpPr>
            <a:spLocks noGrp="1"/>
          </p:cNvSpPr>
          <p:nvPr>
            <p:ph type="sldNum" sz="quarter" idx="10"/>
          </p:nvPr>
        </p:nvSpPr>
        <p:spPr/>
        <p:txBody>
          <a:bodyPr/>
          <a:lstStyle/>
          <a:p>
            <a:fld id="{4028E4C0-DED7-47D6-8EF5-6E6E999EA3BA}" type="slidenum">
              <a:rPr lang="en-US" smtClean="0"/>
              <a:t>12</a:t>
            </a:fld>
            <a:endParaRPr lang="en-US"/>
          </a:p>
        </p:txBody>
      </p:sp>
    </p:spTree>
    <p:extLst>
      <p:ext uri="{BB962C8B-B14F-4D97-AF65-F5344CB8AC3E}">
        <p14:creationId xmlns:p14="http://schemas.microsoft.com/office/powerpoint/2010/main" val="963461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Despite claiming themselves as balanced and fair, the results revealed that most newspapers evaluated are biased towards the Democrats, being the NY Post the foremost. The exceptions are the Dallas Morning News, which favors the Republicans and the NY Times whose global bias is inconclusive,</a:t>
            </a:r>
          </a:p>
          <a:p>
            <a:r>
              <a:rPr lang="en-US" sz="1200" b="0" i="0" u="none" strike="noStrike" kern="1200" baseline="0" dirty="0">
                <a:solidFill>
                  <a:schemeClr val="tx1"/>
                </a:solidFill>
                <a:latin typeface="+mn-lt"/>
                <a:ea typeface="+mn-ea"/>
                <a:cs typeface="+mn-cs"/>
              </a:rPr>
              <a:t>We also submitted the senate.gov website to our evaluation and its bias was also inconclusive.</a:t>
            </a:r>
            <a:endParaRPr lang="en-US" dirty="0"/>
          </a:p>
        </p:txBody>
      </p:sp>
      <p:sp>
        <p:nvSpPr>
          <p:cNvPr id="4" name="Espaço Reservado para Número de Slide 3"/>
          <p:cNvSpPr>
            <a:spLocks noGrp="1"/>
          </p:cNvSpPr>
          <p:nvPr>
            <p:ph type="sldNum" sz="quarter" idx="10"/>
          </p:nvPr>
        </p:nvSpPr>
        <p:spPr/>
        <p:txBody>
          <a:bodyPr/>
          <a:lstStyle/>
          <a:p>
            <a:fld id="{4028E4C0-DED7-47D6-8EF5-6E6E999EA3BA}" type="slidenum">
              <a:rPr lang="en-US" smtClean="0"/>
              <a:t>13</a:t>
            </a:fld>
            <a:endParaRPr lang="en-US"/>
          </a:p>
        </p:txBody>
      </p:sp>
    </p:spTree>
    <p:extLst>
      <p:ext uri="{BB962C8B-B14F-4D97-AF65-F5344CB8AC3E}">
        <p14:creationId xmlns:p14="http://schemas.microsoft.com/office/powerpoint/2010/main" val="3721761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last few years, Twitter has been used to understand several </a:t>
            </a:r>
            <a:r>
              <a:rPr lang="en-US" sz="1200" b="0" i="0" u="none" strike="noStrike" kern="1200" baseline="0" dirty="0" err="1">
                <a:solidFill>
                  <a:schemeClr val="tx1"/>
                </a:solidFill>
                <a:latin typeface="+mn-lt"/>
                <a:ea typeface="+mn-ea"/>
                <a:cs typeface="+mn-cs"/>
              </a:rPr>
              <a:t>realworld</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events such as political elections, civil conflicts, NFL games, to name a</a:t>
            </a:r>
          </a:p>
          <a:p>
            <a:r>
              <a:rPr lang="en-US" sz="1200" b="0" i="0" u="none" strike="noStrike" kern="1200" baseline="0" dirty="0">
                <a:solidFill>
                  <a:schemeClr val="tx1"/>
                </a:solidFill>
                <a:latin typeface="+mn-lt"/>
                <a:ea typeface="+mn-ea"/>
                <a:cs typeface="+mn-cs"/>
              </a:rPr>
              <a:t>few. Motivated by these many examples we asked ourselves, what does Twitter</a:t>
            </a:r>
          </a:p>
          <a:p>
            <a:r>
              <a:rPr lang="en-US" sz="1200" b="0" i="0" u="none" strike="noStrike" kern="1200" baseline="0" dirty="0">
                <a:solidFill>
                  <a:schemeClr val="tx1"/>
                </a:solidFill>
                <a:latin typeface="+mn-lt"/>
                <a:ea typeface="+mn-ea"/>
                <a:cs typeface="+mn-cs"/>
              </a:rPr>
              <a:t>reveal about the 2014 FIFA World Cup?</a:t>
            </a:r>
            <a:endParaRPr lang="en-US" dirty="0"/>
          </a:p>
        </p:txBody>
      </p:sp>
      <p:sp>
        <p:nvSpPr>
          <p:cNvPr id="4" name="Espaço Reservado para Número de Slide 3"/>
          <p:cNvSpPr>
            <a:spLocks noGrp="1"/>
          </p:cNvSpPr>
          <p:nvPr>
            <p:ph type="sldNum" sz="quarter" idx="10"/>
          </p:nvPr>
        </p:nvSpPr>
        <p:spPr/>
        <p:txBody>
          <a:bodyPr/>
          <a:lstStyle/>
          <a:p>
            <a:fld id="{4028E4C0-DED7-47D6-8EF5-6E6E999EA3BA}" type="slidenum">
              <a:rPr lang="en-US" smtClean="0"/>
              <a:t>15</a:t>
            </a:fld>
            <a:endParaRPr lang="en-US"/>
          </a:p>
        </p:txBody>
      </p:sp>
    </p:spTree>
    <p:extLst>
      <p:ext uri="{BB962C8B-B14F-4D97-AF65-F5344CB8AC3E}">
        <p14:creationId xmlns:p14="http://schemas.microsoft.com/office/powerpoint/2010/main" val="3321057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Social psychologists demonstrated that different points of view about the same action can</a:t>
            </a:r>
          </a:p>
          <a:p>
            <a:r>
              <a:rPr lang="en-US" sz="1200" b="0" i="0" u="none" strike="noStrike" kern="1200" baseline="0" dirty="0">
                <a:solidFill>
                  <a:schemeClr val="tx1"/>
                </a:solidFill>
                <a:latin typeface="+mn-lt"/>
                <a:ea typeface="+mn-ea"/>
                <a:cs typeface="+mn-cs"/>
              </a:rPr>
              <a:t>emerge due to the so called actor-observer asymmetry [Jones and Nisbett 1971]. In experiments,</a:t>
            </a:r>
          </a:p>
          <a:p>
            <a:r>
              <a:rPr lang="en-US" sz="1200" b="0" i="0" u="none" strike="noStrike" kern="1200" baseline="0" dirty="0">
                <a:solidFill>
                  <a:schemeClr val="tx1"/>
                </a:solidFill>
                <a:latin typeface="+mn-lt"/>
                <a:ea typeface="+mn-ea"/>
                <a:cs typeface="+mn-cs"/>
              </a:rPr>
              <a:t>people have been shown camera shots from different angles for the same situation</a:t>
            </a:r>
          </a:p>
          <a:p>
            <a:r>
              <a:rPr lang="en-US" sz="1200" b="0" i="0" u="none" strike="noStrike" kern="1200" baseline="0" dirty="0">
                <a:solidFill>
                  <a:schemeClr val="tx1"/>
                </a:solidFill>
                <a:latin typeface="+mn-lt"/>
                <a:ea typeface="+mn-ea"/>
                <a:cs typeface="+mn-cs"/>
              </a:rPr>
              <a:t>and had two different understandings about what was shown [</a:t>
            </a:r>
            <a:r>
              <a:rPr lang="en-US" sz="1200" b="0" i="0" u="none" strike="noStrike" kern="1200" baseline="0" dirty="0" err="1">
                <a:solidFill>
                  <a:schemeClr val="tx1"/>
                </a:solidFill>
                <a:latin typeface="+mn-lt"/>
                <a:ea typeface="+mn-ea"/>
                <a:cs typeface="+mn-cs"/>
              </a:rPr>
              <a:t>Malle</a:t>
            </a:r>
            <a:r>
              <a:rPr lang="en-US" sz="1200" b="0" i="0" u="none" strike="noStrike" kern="1200" baseline="0" dirty="0">
                <a:solidFill>
                  <a:schemeClr val="tx1"/>
                </a:solidFill>
                <a:latin typeface="+mn-lt"/>
                <a:ea typeface="+mn-ea"/>
                <a:cs typeface="+mn-cs"/>
              </a:rPr>
              <a:t> 2006]. Could there</a:t>
            </a:r>
          </a:p>
          <a:p>
            <a:r>
              <a:rPr lang="en-US" sz="1200" b="0" i="0" u="none" strike="noStrike" kern="1200" baseline="0" dirty="0">
                <a:solidFill>
                  <a:schemeClr val="tx1"/>
                </a:solidFill>
                <a:latin typeface="+mn-lt"/>
                <a:ea typeface="+mn-ea"/>
                <a:cs typeface="+mn-cs"/>
              </a:rPr>
              <a:t>be differences within observers? In sport events, such as football (soccer), observers have</a:t>
            </a:r>
          </a:p>
          <a:p>
            <a:r>
              <a:rPr lang="en-US" sz="1200" b="0" i="0" u="none" strike="noStrike" kern="1200" baseline="0" dirty="0">
                <a:solidFill>
                  <a:schemeClr val="tx1"/>
                </a:solidFill>
                <a:latin typeface="+mn-lt"/>
                <a:ea typeface="+mn-ea"/>
                <a:cs typeface="+mn-cs"/>
              </a:rPr>
              <a:t>an a priori tendency to support their favorite team, that is, a bias already exists. If they</a:t>
            </a:r>
          </a:p>
          <a:p>
            <a:r>
              <a:rPr lang="en-US" sz="1200" b="0" i="0" u="none" strike="noStrike" kern="1200" baseline="0" dirty="0">
                <a:solidFill>
                  <a:schemeClr val="tx1"/>
                </a:solidFill>
                <a:latin typeface="+mn-lt"/>
                <a:ea typeface="+mn-ea"/>
                <a:cs typeface="+mn-cs"/>
              </a:rPr>
              <a:t>have similar bias do they arrive at the same conclusion about the sport event?</a:t>
            </a:r>
            <a:endParaRPr lang="en-US" dirty="0"/>
          </a:p>
        </p:txBody>
      </p:sp>
      <p:sp>
        <p:nvSpPr>
          <p:cNvPr id="4" name="Espaço Reservado para Número de Slide 3"/>
          <p:cNvSpPr>
            <a:spLocks noGrp="1"/>
          </p:cNvSpPr>
          <p:nvPr>
            <p:ph type="sldNum" sz="quarter" idx="10"/>
          </p:nvPr>
        </p:nvSpPr>
        <p:spPr/>
        <p:txBody>
          <a:bodyPr/>
          <a:lstStyle/>
          <a:p>
            <a:fld id="{4028E4C0-DED7-47D6-8EF5-6E6E999EA3BA}" type="slidenum">
              <a:rPr lang="en-US" smtClean="0"/>
              <a:t>16</a:t>
            </a:fld>
            <a:endParaRPr lang="en-US"/>
          </a:p>
        </p:txBody>
      </p:sp>
    </p:spTree>
    <p:extLst>
      <p:ext uri="{BB962C8B-B14F-4D97-AF65-F5344CB8AC3E}">
        <p14:creationId xmlns:p14="http://schemas.microsoft.com/office/powerpoint/2010/main" val="3226532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clustered users by words they tweeted to construct cartograms and to demonstrate</a:t>
            </a:r>
          </a:p>
          <a:p>
            <a:r>
              <a:rPr lang="en-US" sz="1200" b="0" i="0" u="none" strike="noStrike" kern="1200" baseline="0" dirty="0">
                <a:solidFill>
                  <a:schemeClr val="tx1"/>
                </a:solidFill>
                <a:latin typeface="+mn-lt"/>
                <a:ea typeface="+mn-ea"/>
                <a:cs typeface="+mn-cs"/>
              </a:rPr>
              <a:t>how the world was divided during World Cup matches. The clusters formation</a:t>
            </a:r>
          </a:p>
          <a:p>
            <a:r>
              <a:rPr lang="en-US" sz="1200" b="0" i="0" u="none" strike="noStrike" kern="1200" baseline="0" dirty="0">
                <a:solidFill>
                  <a:schemeClr val="tx1"/>
                </a:solidFill>
                <a:latin typeface="+mn-lt"/>
                <a:ea typeface="+mn-ea"/>
                <a:cs typeface="+mn-cs"/>
              </a:rPr>
              <a:t>itself suggests an alternative approach to actor-observer asymmetry already demonstrated</a:t>
            </a:r>
          </a:p>
          <a:p>
            <a:r>
              <a:rPr lang="en-US" sz="1200" b="0" i="0" u="none" strike="noStrike" kern="1200" baseline="0" dirty="0">
                <a:solidFill>
                  <a:schemeClr val="tx1"/>
                </a:solidFill>
                <a:latin typeface="+mn-lt"/>
                <a:ea typeface="+mn-ea"/>
                <a:cs typeface="+mn-cs"/>
              </a:rPr>
              <a:t>by social psychologists. We observed the existence of rivals and allies, and large fluctuations</a:t>
            </a:r>
          </a:p>
          <a:p>
            <a:r>
              <a:rPr lang="en-US" sz="1200" b="0" i="0" u="none" strike="noStrike" kern="1200" baseline="0" dirty="0">
                <a:solidFill>
                  <a:schemeClr val="tx1"/>
                </a:solidFill>
                <a:latin typeface="+mn-lt"/>
                <a:ea typeface="+mn-ea"/>
                <a:cs typeface="+mn-cs"/>
              </a:rPr>
              <a:t>on countries’ prestige.</a:t>
            </a:r>
            <a:endParaRPr lang="en-US" dirty="0"/>
          </a:p>
        </p:txBody>
      </p:sp>
      <p:sp>
        <p:nvSpPr>
          <p:cNvPr id="4" name="Espaço Reservado para Número de Slide 3"/>
          <p:cNvSpPr>
            <a:spLocks noGrp="1"/>
          </p:cNvSpPr>
          <p:nvPr>
            <p:ph type="sldNum" sz="quarter" idx="10"/>
          </p:nvPr>
        </p:nvSpPr>
        <p:spPr/>
        <p:txBody>
          <a:bodyPr/>
          <a:lstStyle/>
          <a:p>
            <a:fld id="{4028E4C0-DED7-47D6-8EF5-6E6E999EA3BA}" type="slidenum">
              <a:rPr lang="en-US" smtClean="0"/>
              <a:t>17</a:t>
            </a:fld>
            <a:endParaRPr lang="en-US"/>
          </a:p>
        </p:txBody>
      </p:sp>
    </p:spTree>
    <p:extLst>
      <p:ext uri="{BB962C8B-B14F-4D97-AF65-F5344CB8AC3E}">
        <p14:creationId xmlns:p14="http://schemas.microsoft.com/office/powerpoint/2010/main" val="3486270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A2368B-91BE-4F95-BD07-52B04340281C}" type="datetime1">
              <a:rPr lang="en-US" smtClean="0"/>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5B4D87C-3214-49B1-BBBC-82A86C9C1382}" type="slidenum">
              <a:rPr lang="en-US" smtClean="0"/>
              <a:t>‹#›</a:t>
            </a:fld>
            <a:endParaRPr lang="en-US" dirty="0"/>
          </a:p>
        </p:txBody>
      </p:sp>
    </p:spTree>
    <p:extLst>
      <p:ext uri="{BB962C8B-B14F-4D97-AF65-F5344CB8AC3E}">
        <p14:creationId xmlns:p14="http://schemas.microsoft.com/office/powerpoint/2010/main" val="902910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C6D05B-397F-48E9-8779-EC965012E3B3}" type="datetime1">
              <a:rPr lang="en-US" smtClean="0"/>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5B4D87C-3214-49B1-BBBC-82A86C9C1382}" type="slidenum">
              <a:rPr lang="en-US" smtClean="0"/>
              <a:t>‹#›</a:t>
            </a:fld>
            <a:endParaRPr lang="en-US" dirty="0"/>
          </a:p>
        </p:txBody>
      </p:sp>
    </p:spTree>
    <p:extLst>
      <p:ext uri="{BB962C8B-B14F-4D97-AF65-F5344CB8AC3E}">
        <p14:creationId xmlns:p14="http://schemas.microsoft.com/office/powerpoint/2010/main" val="373089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527CB3-C653-4467-A23E-DDBAD6DB5475}" type="datetime1">
              <a:rPr lang="en-US" smtClean="0"/>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5B4D87C-3214-49B1-BBBC-82A86C9C1382}" type="slidenum">
              <a:rPr lang="en-US" smtClean="0"/>
              <a:t>‹#›</a:t>
            </a:fld>
            <a:endParaRPr lang="en-US" dirty="0"/>
          </a:p>
        </p:txBody>
      </p:sp>
    </p:spTree>
    <p:extLst>
      <p:ext uri="{BB962C8B-B14F-4D97-AF65-F5344CB8AC3E}">
        <p14:creationId xmlns:p14="http://schemas.microsoft.com/office/powerpoint/2010/main" val="1866337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9C54FA-D71F-48D6-BD48-6BD96EC84978}" type="datetime1">
              <a:rPr lang="en-US" smtClean="0"/>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5B4D87C-3214-49B1-BBBC-82A86C9C1382}" type="slidenum">
              <a:rPr lang="en-US" smtClean="0"/>
              <a:t>‹#›</a:t>
            </a:fld>
            <a:endParaRPr lang="en-US" dirty="0"/>
          </a:p>
        </p:txBody>
      </p:sp>
    </p:spTree>
    <p:extLst>
      <p:ext uri="{BB962C8B-B14F-4D97-AF65-F5344CB8AC3E}">
        <p14:creationId xmlns:p14="http://schemas.microsoft.com/office/powerpoint/2010/main" val="3827446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2CB38B-67FC-485B-B31D-2FAD4842E89B}" type="datetime1">
              <a:rPr lang="en-US" smtClean="0"/>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5B4D87C-3214-49B1-BBBC-82A86C9C1382}" type="slidenum">
              <a:rPr lang="en-US" smtClean="0"/>
              <a:t>‹#›</a:t>
            </a:fld>
            <a:endParaRPr lang="en-US" dirty="0"/>
          </a:p>
        </p:txBody>
      </p:sp>
    </p:spTree>
    <p:extLst>
      <p:ext uri="{BB962C8B-B14F-4D97-AF65-F5344CB8AC3E}">
        <p14:creationId xmlns:p14="http://schemas.microsoft.com/office/powerpoint/2010/main" val="2394309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2156AB-4EF4-4262-86C2-1553648EBF89}" type="datetime1">
              <a:rPr lang="en-US" smtClean="0"/>
              <a:t>12/6/17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5B4D87C-3214-49B1-BBBC-82A86C9C1382}" type="slidenum">
              <a:rPr lang="en-US" smtClean="0"/>
              <a:t>‹#›</a:t>
            </a:fld>
            <a:endParaRPr lang="en-US" dirty="0"/>
          </a:p>
        </p:txBody>
      </p:sp>
    </p:spTree>
    <p:extLst>
      <p:ext uri="{BB962C8B-B14F-4D97-AF65-F5344CB8AC3E}">
        <p14:creationId xmlns:p14="http://schemas.microsoft.com/office/powerpoint/2010/main" val="3655471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98E521-5F5F-44FB-BE0A-BAC1BA14D006}" type="datetime1">
              <a:rPr lang="en-US" smtClean="0"/>
              <a:t>12/6/17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5B4D87C-3214-49B1-BBBC-82A86C9C1382}" type="slidenum">
              <a:rPr lang="en-US" smtClean="0"/>
              <a:t>‹#›</a:t>
            </a:fld>
            <a:endParaRPr lang="en-US" dirty="0"/>
          </a:p>
        </p:txBody>
      </p:sp>
    </p:spTree>
    <p:extLst>
      <p:ext uri="{BB962C8B-B14F-4D97-AF65-F5344CB8AC3E}">
        <p14:creationId xmlns:p14="http://schemas.microsoft.com/office/powerpoint/2010/main" val="3520076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AEEC14-E50E-4058-9AF6-426F57127159}" type="datetime1">
              <a:rPr lang="en-US" smtClean="0"/>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5B4D87C-3214-49B1-BBBC-82A86C9C1382}" type="slidenum">
              <a:rPr lang="en-US" smtClean="0"/>
              <a:t>‹#›</a:t>
            </a:fld>
            <a:endParaRPr lang="en-US" dirty="0"/>
          </a:p>
        </p:txBody>
      </p:sp>
    </p:spTree>
    <p:extLst>
      <p:ext uri="{BB962C8B-B14F-4D97-AF65-F5344CB8AC3E}">
        <p14:creationId xmlns:p14="http://schemas.microsoft.com/office/powerpoint/2010/main" val="1650794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5FF5D7-B0BD-4167-912E-6383134AE4C8}" type="datetime1">
              <a:rPr lang="en-US" smtClean="0"/>
              <a:t>12/6/17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5B4D87C-3214-49B1-BBBC-82A86C9C1382}" type="slidenum">
              <a:rPr lang="en-US" smtClean="0"/>
              <a:t>‹#›</a:t>
            </a:fld>
            <a:endParaRPr lang="en-US" dirty="0"/>
          </a:p>
        </p:txBody>
      </p:sp>
    </p:spTree>
    <p:extLst>
      <p:ext uri="{BB962C8B-B14F-4D97-AF65-F5344CB8AC3E}">
        <p14:creationId xmlns:p14="http://schemas.microsoft.com/office/powerpoint/2010/main" val="2624316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173C5A-D326-48AA-93DB-61192B0C1180}" type="datetime1">
              <a:rPr lang="en-US" smtClean="0"/>
              <a:t>12/6/17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5B4D87C-3214-49B1-BBBC-82A86C9C1382}" type="slidenum">
              <a:rPr lang="en-US" smtClean="0"/>
              <a:t>‹#›</a:t>
            </a:fld>
            <a:endParaRPr lang="en-US" dirty="0"/>
          </a:p>
        </p:txBody>
      </p:sp>
    </p:spTree>
    <p:extLst>
      <p:ext uri="{BB962C8B-B14F-4D97-AF65-F5344CB8AC3E}">
        <p14:creationId xmlns:p14="http://schemas.microsoft.com/office/powerpoint/2010/main" val="2194878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597A2A-063D-40A8-9BC6-2DC8E3B3D027}" type="datetime1">
              <a:rPr lang="en-US" smtClean="0"/>
              <a:t>12/6/17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5B4D87C-3214-49B1-BBBC-82A86C9C1382}" type="slidenum">
              <a:rPr lang="en-US" smtClean="0"/>
              <a:t>‹#›</a:t>
            </a:fld>
            <a:endParaRPr lang="en-US" dirty="0"/>
          </a:p>
        </p:txBody>
      </p:sp>
    </p:spTree>
    <p:extLst>
      <p:ext uri="{BB962C8B-B14F-4D97-AF65-F5344CB8AC3E}">
        <p14:creationId xmlns:p14="http://schemas.microsoft.com/office/powerpoint/2010/main" val="29485141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B57CA8-D88A-4347-B92B-C2A0BEF2EC42}" type="datetime1">
              <a:rPr lang="en-US" smtClean="0"/>
              <a:t>12/6/17</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B4D87C-3214-49B1-BBBC-82A86C9C1382}" type="slidenum">
              <a:rPr lang="en-US" smtClean="0"/>
              <a:t>‹#›</a:t>
            </a:fld>
            <a:endParaRPr lang="en-US" dirty="0"/>
          </a:p>
        </p:txBody>
      </p:sp>
    </p:spTree>
    <p:extLst>
      <p:ext uri="{BB962C8B-B14F-4D97-AF65-F5344CB8AC3E}">
        <p14:creationId xmlns:p14="http://schemas.microsoft.com/office/powerpoint/2010/main" val="23796908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2.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1.bin"/><Relationship Id="rId5" Type="http://schemas.openxmlformats.org/officeDocument/2006/relationships/image" Target="../media/image56.emf"/><Relationship Id="rId6" Type="http://schemas.openxmlformats.org/officeDocument/2006/relationships/image" Target="../media/image57.png"/><Relationship Id="rId7" Type="http://schemas.openxmlformats.org/officeDocument/2006/relationships/image" Target="../media/image51.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0.png"/><Relationship Id="rId3"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jpeg"/><Relationship Id="rId14"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66863"/>
            <a:ext cx="7772400" cy="2387600"/>
          </a:xfrm>
        </p:spPr>
        <p:txBody>
          <a:bodyPr>
            <a:normAutofit fontScale="90000"/>
          </a:bodyPr>
          <a:lstStyle/>
          <a:p>
            <a:r>
              <a:rPr lang="en-US" dirty="0"/>
              <a:t>The digital footprints as a proxy for understanding human behavior</a:t>
            </a:r>
          </a:p>
        </p:txBody>
      </p:sp>
      <p:sp>
        <p:nvSpPr>
          <p:cNvPr id="3" name="Subtitle 2"/>
          <p:cNvSpPr>
            <a:spLocks noGrp="1"/>
          </p:cNvSpPr>
          <p:nvPr>
            <p:ph type="subTitle" idx="1"/>
          </p:nvPr>
        </p:nvSpPr>
        <p:spPr>
          <a:xfrm>
            <a:off x="1143000" y="4872038"/>
            <a:ext cx="6858000" cy="1655762"/>
          </a:xfrm>
        </p:spPr>
        <p:txBody>
          <a:bodyPr/>
          <a:lstStyle/>
          <a:p>
            <a:r>
              <a:rPr lang="pt-BR" dirty="0" smtClean="0"/>
              <a:t>Diogo Pacheco, Ph.D.</a:t>
            </a:r>
          </a:p>
          <a:p>
            <a:endParaRPr lang="pt-BR" dirty="0"/>
          </a:p>
          <a:p>
            <a:r>
              <a:rPr lang="pt-BR" sz="2000" dirty="0" smtClean="0"/>
              <a:t>12/07/2017</a:t>
            </a:r>
            <a:endParaRPr lang="en-US" sz="2000" dirty="0"/>
          </a:p>
        </p:txBody>
      </p:sp>
    </p:spTree>
    <p:extLst>
      <p:ext uri="{BB962C8B-B14F-4D97-AF65-F5344CB8AC3E}">
        <p14:creationId xmlns:p14="http://schemas.microsoft.com/office/powerpoint/2010/main" val="39671606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Florida Institute of Technology</a:t>
            </a:r>
          </a:p>
        </p:txBody>
      </p:sp>
      <p:sp>
        <p:nvSpPr>
          <p:cNvPr id="3" name="Content Placeholder 2"/>
          <p:cNvSpPr>
            <a:spLocks noGrp="1"/>
          </p:cNvSpPr>
          <p:nvPr>
            <p:ph idx="1"/>
          </p:nvPr>
        </p:nvSpPr>
        <p:spPr/>
        <p:txBody>
          <a:bodyPr/>
          <a:lstStyle/>
          <a:p>
            <a:r>
              <a:rPr lang="pt-BR" dirty="0"/>
              <a:t>Back to class after 5 years: statistics, machine learning (classification, anomaly detection, information retrieval, clustering, etc), complex networks.</a:t>
            </a:r>
          </a:p>
          <a:p>
            <a:r>
              <a:rPr lang="pt-BR" dirty="0"/>
              <a:t>New tools: R, python, mongodb.</a:t>
            </a:r>
            <a:endParaRPr lang="en-US" dirty="0"/>
          </a:p>
        </p:txBody>
      </p:sp>
      <p:pic>
        <p:nvPicPr>
          <p:cNvPr id="7170" name="Picture 2" descr="Image result for florida tech"/>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8076" y="4178299"/>
            <a:ext cx="213360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5B4D87C-3214-49B1-BBBC-82A86C9C1382}" type="slidenum">
              <a:rPr lang="en-US" smtClean="0"/>
              <a:t>10</a:t>
            </a:fld>
            <a:endParaRPr lang="en-US" dirty="0"/>
          </a:p>
        </p:txBody>
      </p:sp>
    </p:spTree>
    <p:extLst>
      <p:ext uri="{BB962C8B-B14F-4D97-AF65-F5344CB8AC3E}">
        <p14:creationId xmlns:p14="http://schemas.microsoft.com/office/powerpoint/2010/main" val="11620538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biased are the media?</a:t>
            </a:r>
          </a:p>
        </p:txBody>
      </p:sp>
      <p:sp>
        <p:nvSpPr>
          <p:cNvPr id="5" name="Text Placeholder 4"/>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95B4D87C-3214-49B1-BBBC-82A86C9C1382}" type="slidenum">
              <a:rPr lang="en-US" smtClean="0"/>
              <a:t>11</a:t>
            </a:fld>
            <a:endParaRPr lang="en-US" dirty="0"/>
          </a:p>
        </p:txBody>
      </p:sp>
    </p:spTree>
    <p:extLst>
      <p:ext uri="{BB962C8B-B14F-4D97-AF65-F5344CB8AC3E}">
        <p14:creationId xmlns:p14="http://schemas.microsoft.com/office/powerpoint/2010/main" val="32609497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Using Interactions in the Quantification of Media Bias</a:t>
            </a:r>
            <a:endParaRPr lang="en-US" dirty="0"/>
          </a:p>
        </p:txBody>
      </p:sp>
      <p:sp>
        <p:nvSpPr>
          <p:cNvPr id="5" name="Content Placeholder 4"/>
          <p:cNvSpPr>
            <a:spLocks noGrp="1"/>
          </p:cNvSpPr>
          <p:nvPr>
            <p:ph idx="1"/>
          </p:nvPr>
        </p:nvSpPr>
        <p:spPr/>
        <p:txBody>
          <a:bodyPr/>
          <a:lstStyle/>
          <a:p>
            <a:r>
              <a:rPr lang="en-US" dirty="0"/>
              <a:t>10 major US newspapers</a:t>
            </a:r>
          </a:p>
          <a:p>
            <a:r>
              <a:rPr lang="en-US" dirty="0"/>
              <a:t>Political context (Senate)</a:t>
            </a:r>
          </a:p>
          <a:p>
            <a:r>
              <a:rPr lang="en-US" dirty="0"/>
              <a:t>Crawled media outlets, google search, Senate.gov</a:t>
            </a:r>
          </a:p>
          <a:p>
            <a:r>
              <a:rPr lang="en-US" dirty="0"/>
              <a:t>Co-sponsorship network (ground truth)</a:t>
            </a:r>
          </a:p>
          <a:p>
            <a:r>
              <a:rPr lang="en-US" dirty="0"/>
              <a:t>Co-citation networks</a:t>
            </a:r>
          </a:p>
          <a:p>
            <a:r>
              <a:rPr lang="en-US" dirty="0"/>
              <a:t>Fabrication, legitimacy, and negligence</a:t>
            </a:r>
          </a:p>
        </p:txBody>
      </p:sp>
      <p:sp>
        <p:nvSpPr>
          <p:cNvPr id="6" name="TextBox 5"/>
          <p:cNvSpPr txBox="1"/>
          <p:nvPr/>
        </p:nvSpPr>
        <p:spPr>
          <a:xfrm>
            <a:off x="419100" y="5942567"/>
            <a:ext cx="8448676" cy="738664"/>
          </a:xfrm>
          <a:prstGeom prst="rect">
            <a:avLst/>
          </a:prstGeom>
          <a:noFill/>
        </p:spPr>
        <p:txBody>
          <a:bodyPr wrap="square" rtlCol="0">
            <a:spAutoFit/>
          </a:bodyPr>
          <a:lstStyle/>
          <a:p>
            <a:r>
              <a:rPr lang="en-US" sz="1400" i="1" dirty="0"/>
              <a:t>PACHECO, Diogo</a:t>
            </a:r>
            <a:r>
              <a:rPr lang="en-US" sz="1400" dirty="0"/>
              <a:t>; ROSE, D; LIMA NETO, F. B.; MENEZES, R.. </a:t>
            </a:r>
            <a:r>
              <a:rPr lang="en-US" sz="1400" b="1" dirty="0"/>
              <a:t>Using Interactions in the Quantification of Media Bias</a:t>
            </a:r>
            <a:r>
              <a:rPr lang="en-US" sz="1400" dirty="0"/>
              <a:t>. In: 2014 ASE BIGDATA / SOCIALCOM / CYBERSECURITY Conference, Stanford University, May 27-31, 2014.</a:t>
            </a:r>
          </a:p>
          <a:p>
            <a:endParaRPr lang="en-US" sz="1400" dirty="0"/>
          </a:p>
        </p:txBody>
      </p:sp>
      <p:sp>
        <p:nvSpPr>
          <p:cNvPr id="7" name="Slide Number Placeholder 6"/>
          <p:cNvSpPr>
            <a:spLocks noGrp="1"/>
          </p:cNvSpPr>
          <p:nvPr>
            <p:ph type="sldNum" sz="quarter" idx="12"/>
          </p:nvPr>
        </p:nvSpPr>
        <p:spPr/>
        <p:txBody>
          <a:bodyPr/>
          <a:lstStyle/>
          <a:p>
            <a:fld id="{95B4D87C-3214-49B1-BBBC-82A86C9C1382}" type="slidenum">
              <a:rPr lang="en-US" smtClean="0"/>
              <a:t>12</a:t>
            </a:fld>
            <a:endParaRPr lang="en-US" dirty="0"/>
          </a:p>
        </p:txBody>
      </p:sp>
      <p:pic>
        <p:nvPicPr>
          <p:cNvPr id="2" name="Picture 1"/>
          <p:cNvPicPr>
            <a:picLocks noChangeAspect="1"/>
          </p:cNvPicPr>
          <p:nvPr/>
        </p:nvPicPr>
        <p:blipFill>
          <a:blip r:embed="rId3"/>
          <a:stretch>
            <a:fillRect/>
          </a:stretch>
        </p:blipFill>
        <p:spPr>
          <a:xfrm>
            <a:off x="7486650" y="97971"/>
            <a:ext cx="1428461" cy="1400175"/>
          </a:xfrm>
          <a:prstGeom prst="rect">
            <a:avLst/>
          </a:prstGeom>
        </p:spPr>
      </p:pic>
    </p:spTree>
    <p:extLst>
      <p:ext uri="{BB962C8B-B14F-4D97-AF65-F5344CB8AC3E}">
        <p14:creationId xmlns:p14="http://schemas.microsoft.com/office/powerpoint/2010/main" val="272342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Using Interactions in the Quantification of Media Bias</a:t>
            </a:r>
            <a:endParaRPr lang="en-US" dirty="0"/>
          </a:p>
        </p:txBody>
      </p:sp>
      <p:pic>
        <p:nvPicPr>
          <p:cNvPr id="7" name="Picture 6"/>
          <p:cNvPicPr>
            <a:picLocks noChangeAspect="1"/>
          </p:cNvPicPr>
          <p:nvPr/>
        </p:nvPicPr>
        <p:blipFill>
          <a:blip r:embed="rId3"/>
          <a:stretch>
            <a:fillRect/>
          </a:stretch>
        </p:blipFill>
        <p:spPr>
          <a:xfrm>
            <a:off x="4465954" y="1841935"/>
            <a:ext cx="3983991" cy="1903958"/>
          </a:xfrm>
          <a:prstGeom prst="rect">
            <a:avLst/>
          </a:prstGeom>
        </p:spPr>
      </p:pic>
      <p:pic>
        <p:nvPicPr>
          <p:cNvPr id="8" name="Picture 7"/>
          <p:cNvPicPr>
            <a:picLocks noChangeAspect="1"/>
          </p:cNvPicPr>
          <p:nvPr/>
        </p:nvPicPr>
        <p:blipFill>
          <a:blip r:embed="rId4"/>
          <a:stretch>
            <a:fillRect/>
          </a:stretch>
        </p:blipFill>
        <p:spPr>
          <a:xfrm>
            <a:off x="1110683" y="4075056"/>
            <a:ext cx="6922634" cy="2589270"/>
          </a:xfrm>
          <a:prstGeom prst="rect">
            <a:avLst/>
          </a:prstGeom>
        </p:spPr>
      </p:pic>
      <p:sp>
        <p:nvSpPr>
          <p:cNvPr id="9" name="Slide Number Placeholder 8"/>
          <p:cNvSpPr>
            <a:spLocks noGrp="1"/>
          </p:cNvSpPr>
          <p:nvPr>
            <p:ph type="sldNum" sz="quarter" idx="12"/>
          </p:nvPr>
        </p:nvSpPr>
        <p:spPr/>
        <p:txBody>
          <a:bodyPr/>
          <a:lstStyle/>
          <a:p>
            <a:fld id="{95B4D87C-3214-49B1-BBBC-82A86C9C1382}" type="slidenum">
              <a:rPr lang="en-US" smtClean="0"/>
              <a:t>13</a:t>
            </a:fld>
            <a:endParaRPr lang="en-US" dirty="0"/>
          </a:p>
        </p:txBody>
      </p:sp>
      <p:pic>
        <p:nvPicPr>
          <p:cNvPr id="2" name="Imagem 1">
            <a:extLst>
              <a:ext uri="{FF2B5EF4-FFF2-40B4-BE49-F238E27FC236}">
                <a16:creationId xmlns="" xmlns:a16="http://schemas.microsoft.com/office/drawing/2014/main" id="{20BE2DC4-8D66-458E-BCEE-9E9EB10512F2}"/>
              </a:ext>
            </a:extLst>
          </p:cNvPr>
          <p:cNvPicPr>
            <a:picLocks noChangeAspect="1"/>
          </p:cNvPicPr>
          <p:nvPr/>
        </p:nvPicPr>
        <p:blipFill>
          <a:blip r:embed="rId5"/>
          <a:stretch>
            <a:fillRect/>
          </a:stretch>
        </p:blipFill>
        <p:spPr>
          <a:xfrm>
            <a:off x="414263" y="1841935"/>
            <a:ext cx="3958449" cy="1906528"/>
          </a:xfrm>
          <a:prstGeom prst="rect">
            <a:avLst/>
          </a:prstGeom>
        </p:spPr>
      </p:pic>
      <p:pic>
        <p:nvPicPr>
          <p:cNvPr id="10" name="Picture 9"/>
          <p:cNvPicPr>
            <a:picLocks noChangeAspect="1"/>
          </p:cNvPicPr>
          <p:nvPr/>
        </p:nvPicPr>
        <p:blipFill>
          <a:blip r:embed="rId6"/>
          <a:stretch>
            <a:fillRect/>
          </a:stretch>
        </p:blipFill>
        <p:spPr>
          <a:xfrm>
            <a:off x="7486650" y="97971"/>
            <a:ext cx="1428461" cy="1400175"/>
          </a:xfrm>
          <a:prstGeom prst="rect">
            <a:avLst/>
          </a:prstGeom>
        </p:spPr>
      </p:pic>
    </p:spTree>
    <p:extLst>
      <p:ext uri="{BB962C8B-B14F-4D97-AF65-F5344CB8AC3E}">
        <p14:creationId xmlns:p14="http://schemas.microsoft.com/office/powerpoint/2010/main" val="8972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09887" y="2085832"/>
            <a:ext cx="2767013" cy="3014805"/>
          </a:xfrm>
          <a:prstGeom prst="rect">
            <a:avLst/>
          </a:prstGeom>
        </p:spPr>
      </p:pic>
      <p:pic>
        <p:nvPicPr>
          <p:cNvPr id="3" name="Picture 2"/>
          <p:cNvPicPr>
            <a:picLocks noChangeAspect="1"/>
          </p:cNvPicPr>
          <p:nvPr/>
        </p:nvPicPr>
        <p:blipFill>
          <a:blip r:embed="rId3">
            <a:clrChange>
              <a:clrFrom>
                <a:srgbClr val="FEFFFE"/>
              </a:clrFrom>
              <a:clrTo>
                <a:srgbClr val="FEFFFE">
                  <a:alpha val="0"/>
                </a:srgbClr>
              </a:clrTo>
            </a:clrChange>
          </a:blip>
          <a:stretch>
            <a:fillRect/>
          </a:stretch>
        </p:blipFill>
        <p:spPr>
          <a:xfrm>
            <a:off x="5400675" y="3500437"/>
            <a:ext cx="895350" cy="1600200"/>
          </a:xfrm>
          <a:prstGeom prst="rect">
            <a:avLst/>
          </a:prstGeom>
        </p:spPr>
      </p:pic>
      <p:sp>
        <p:nvSpPr>
          <p:cNvPr id="4" name="Slide Number Placeholder 3"/>
          <p:cNvSpPr>
            <a:spLocks noGrp="1"/>
          </p:cNvSpPr>
          <p:nvPr>
            <p:ph type="sldNum" sz="quarter" idx="12"/>
          </p:nvPr>
        </p:nvSpPr>
        <p:spPr/>
        <p:txBody>
          <a:bodyPr/>
          <a:lstStyle/>
          <a:p>
            <a:fld id="{95B4D87C-3214-49B1-BBBC-82A86C9C1382}" type="slidenum">
              <a:rPr lang="en-US" smtClean="0"/>
              <a:t>14</a:t>
            </a:fld>
            <a:endParaRPr lang="en-US" dirty="0"/>
          </a:p>
        </p:txBody>
      </p:sp>
    </p:spTree>
    <p:extLst>
      <p:ext uri="{BB962C8B-B14F-4D97-AF65-F5344CB8AC3E}">
        <p14:creationId xmlns:p14="http://schemas.microsoft.com/office/powerpoint/2010/main" val="26705764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biased are we?</a:t>
            </a:r>
          </a:p>
        </p:txBody>
      </p:sp>
      <p:sp>
        <p:nvSpPr>
          <p:cNvPr id="5" name="Text Placeholder 4"/>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95B4D87C-3214-49B1-BBBC-82A86C9C1382}" type="slidenum">
              <a:rPr lang="en-US" smtClean="0"/>
              <a:t>15</a:t>
            </a:fld>
            <a:endParaRPr lang="en-US" dirty="0"/>
          </a:p>
        </p:txBody>
      </p:sp>
    </p:spTree>
    <p:extLst>
      <p:ext uri="{BB962C8B-B14F-4D97-AF65-F5344CB8AC3E}">
        <p14:creationId xmlns:p14="http://schemas.microsoft.com/office/powerpoint/2010/main" val="642051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a:t>Football Conversations: What Twitter Reveals about the 2014 World Cup</a:t>
            </a:r>
            <a:endParaRPr lang="en-US" dirty="0"/>
          </a:p>
        </p:txBody>
      </p:sp>
      <p:sp>
        <p:nvSpPr>
          <p:cNvPr id="5" name="Content Placeholder 4"/>
          <p:cNvSpPr>
            <a:spLocks noGrp="1"/>
          </p:cNvSpPr>
          <p:nvPr>
            <p:ph idx="1"/>
          </p:nvPr>
        </p:nvSpPr>
        <p:spPr/>
        <p:txBody>
          <a:bodyPr/>
          <a:lstStyle/>
          <a:p>
            <a:r>
              <a:rPr lang="en-US" dirty="0"/>
              <a:t>Inspired by the actor-observer bias</a:t>
            </a:r>
          </a:p>
          <a:p>
            <a:r>
              <a:rPr lang="en-US" dirty="0"/>
              <a:t>50 million tweets</a:t>
            </a:r>
          </a:p>
          <a:p>
            <a:r>
              <a:rPr lang="en-US" dirty="0"/>
              <a:t>Characterize users as TF-IDF</a:t>
            </a:r>
          </a:p>
          <a:p>
            <a:r>
              <a:rPr lang="en-US" dirty="0"/>
              <a:t>Clustering and manual labeling</a:t>
            </a:r>
          </a:p>
          <a:p>
            <a:r>
              <a:rPr lang="en-US" dirty="0"/>
              <a:t>Score countries and cartograms</a:t>
            </a:r>
          </a:p>
        </p:txBody>
      </p:sp>
      <p:sp>
        <p:nvSpPr>
          <p:cNvPr id="6" name="TextBox 5"/>
          <p:cNvSpPr txBox="1"/>
          <p:nvPr/>
        </p:nvSpPr>
        <p:spPr>
          <a:xfrm>
            <a:off x="419100" y="5942567"/>
            <a:ext cx="8448676" cy="738664"/>
          </a:xfrm>
          <a:prstGeom prst="rect">
            <a:avLst/>
          </a:prstGeom>
          <a:noFill/>
        </p:spPr>
        <p:txBody>
          <a:bodyPr wrap="square" rtlCol="0">
            <a:spAutoFit/>
          </a:bodyPr>
          <a:lstStyle/>
          <a:p>
            <a:r>
              <a:rPr lang="en-US" sz="1400" i="1" dirty="0"/>
              <a:t>PACHECO, Diogo F.</a:t>
            </a:r>
            <a:r>
              <a:rPr lang="en-US" sz="1400" dirty="0"/>
              <a:t>; LIMA NETO, F. B.; MOYANO, L. G.; MENEZES, R. . </a:t>
            </a:r>
            <a:r>
              <a:rPr lang="en-US" sz="1400" b="1" dirty="0"/>
              <a:t>Football Conversations: What Twitter Reveals about the 2014 World Cup</a:t>
            </a:r>
            <a:r>
              <a:rPr lang="en-US" sz="1400" dirty="0"/>
              <a:t>. In: IV Brazilian Workshop on Social Network Analysis and Mining (BraSNAM 2015), Recife - Brazil, July 21-23, 2015.</a:t>
            </a:r>
          </a:p>
        </p:txBody>
      </p:sp>
      <p:sp>
        <p:nvSpPr>
          <p:cNvPr id="2" name="Slide Number Placeholder 1"/>
          <p:cNvSpPr>
            <a:spLocks noGrp="1"/>
          </p:cNvSpPr>
          <p:nvPr>
            <p:ph type="sldNum" sz="quarter" idx="12"/>
          </p:nvPr>
        </p:nvSpPr>
        <p:spPr/>
        <p:txBody>
          <a:bodyPr/>
          <a:lstStyle/>
          <a:p>
            <a:fld id="{95B4D87C-3214-49B1-BBBC-82A86C9C1382}" type="slidenum">
              <a:rPr lang="en-US" smtClean="0"/>
              <a:t>16</a:t>
            </a:fld>
            <a:endParaRPr lang="en-US" dirty="0"/>
          </a:p>
        </p:txBody>
      </p:sp>
      <p:pic>
        <p:nvPicPr>
          <p:cNvPr id="7" name="Picture 6"/>
          <p:cNvPicPr>
            <a:picLocks noChangeAspect="1"/>
          </p:cNvPicPr>
          <p:nvPr/>
        </p:nvPicPr>
        <p:blipFill>
          <a:blip r:embed="rId3"/>
          <a:stretch>
            <a:fillRect/>
          </a:stretch>
        </p:blipFill>
        <p:spPr>
          <a:xfrm>
            <a:off x="90020" y="4593772"/>
            <a:ext cx="1443718" cy="1443718"/>
          </a:xfrm>
          <a:prstGeom prst="rect">
            <a:avLst/>
          </a:prstGeom>
        </p:spPr>
      </p:pic>
      <p:grpSp>
        <p:nvGrpSpPr>
          <p:cNvPr id="11" name="Group 10"/>
          <p:cNvGrpSpPr/>
          <p:nvPr/>
        </p:nvGrpSpPr>
        <p:grpSpPr>
          <a:xfrm>
            <a:off x="1866220" y="2021318"/>
            <a:ext cx="6537551" cy="3672289"/>
            <a:chOff x="1866220" y="2021318"/>
            <a:chExt cx="6537551" cy="3672289"/>
          </a:xfrm>
        </p:grpSpPr>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6220" y="2021318"/>
              <a:ext cx="6537551" cy="3222984"/>
            </a:xfrm>
            <a:prstGeom prst="rect">
              <a:avLst/>
            </a:prstGeom>
            <a:effectLst>
              <a:glow rad="101600">
                <a:schemeClr val="accent6">
                  <a:satMod val="175000"/>
                  <a:alpha val="40000"/>
                </a:schemeClr>
              </a:glo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9729" y="5379238"/>
              <a:ext cx="3810532" cy="314369"/>
            </a:xfrm>
            <a:prstGeom prst="rect">
              <a:avLst/>
            </a:prstGeom>
          </p:spPr>
        </p:pic>
      </p:gr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66220" y="2005521"/>
            <a:ext cx="6569593" cy="3238781"/>
          </a:xfrm>
          <a:prstGeom prst="rect">
            <a:avLst/>
          </a:prstGeom>
        </p:spPr>
      </p:pic>
    </p:spTree>
    <p:extLst>
      <p:ext uri="{BB962C8B-B14F-4D97-AF65-F5344CB8AC3E}">
        <p14:creationId xmlns:p14="http://schemas.microsoft.com/office/powerpoint/2010/main" val="314554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a:t>Football Conversations: What Twitter Reveals about the 2014 World Cup</a:t>
            </a:r>
            <a:endParaRPr lang="en-US" dirty="0"/>
          </a:p>
        </p:txBody>
      </p:sp>
      <p:pic>
        <p:nvPicPr>
          <p:cNvPr id="3" name="Content Placeholder 2"/>
          <p:cNvPicPr>
            <a:picLocks noGrp="1" noChangeAspect="1"/>
          </p:cNvPicPr>
          <p:nvPr>
            <p:ph idx="1"/>
          </p:nvPr>
        </p:nvPicPr>
        <p:blipFill>
          <a:blip r:embed="rId3"/>
          <a:stretch>
            <a:fillRect/>
          </a:stretch>
        </p:blipFill>
        <p:spPr>
          <a:xfrm>
            <a:off x="1588168" y="1512064"/>
            <a:ext cx="6292516" cy="5249463"/>
          </a:xfrm>
          <a:prstGeom prst="rect">
            <a:avLst/>
          </a:prstGeom>
        </p:spPr>
      </p:pic>
      <p:sp>
        <p:nvSpPr>
          <p:cNvPr id="7" name="Slide Number Placeholder 6"/>
          <p:cNvSpPr>
            <a:spLocks noGrp="1"/>
          </p:cNvSpPr>
          <p:nvPr>
            <p:ph type="sldNum" sz="quarter" idx="12"/>
          </p:nvPr>
        </p:nvSpPr>
        <p:spPr/>
        <p:txBody>
          <a:bodyPr/>
          <a:lstStyle/>
          <a:p>
            <a:fld id="{95B4D87C-3214-49B1-BBBC-82A86C9C1382}" type="slidenum">
              <a:rPr lang="en-US" smtClean="0"/>
              <a:t>17</a:t>
            </a:fld>
            <a:endParaRPr lang="en-US" dirty="0"/>
          </a:p>
        </p:txBody>
      </p:sp>
      <p:pic>
        <p:nvPicPr>
          <p:cNvPr id="5" name="Picture 4"/>
          <p:cNvPicPr>
            <a:picLocks noChangeAspect="1"/>
          </p:cNvPicPr>
          <p:nvPr/>
        </p:nvPicPr>
        <p:blipFill>
          <a:blip r:embed="rId4"/>
          <a:stretch>
            <a:fillRect/>
          </a:stretch>
        </p:blipFill>
        <p:spPr>
          <a:xfrm>
            <a:off x="90020" y="4593772"/>
            <a:ext cx="1443718" cy="1443718"/>
          </a:xfrm>
          <a:prstGeom prst="rect">
            <a:avLst/>
          </a:prstGeom>
        </p:spPr>
      </p:pic>
    </p:spTree>
    <p:extLst>
      <p:ext uri="{BB962C8B-B14F-4D97-AF65-F5344CB8AC3E}">
        <p14:creationId xmlns:p14="http://schemas.microsoft.com/office/powerpoint/2010/main" val="42755254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a:t>Football Conversations: What Twitter Reveals about the 2014 World Cup</a:t>
            </a:r>
            <a:endParaRPr lang="en-US" dirty="0"/>
          </a:p>
        </p:txBody>
      </p:sp>
      <p:pic>
        <p:nvPicPr>
          <p:cNvPr id="7" name="Content Placeholder 6"/>
          <p:cNvPicPr>
            <a:picLocks noGrp="1" noChangeAspect="1"/>
          </p:cNvPicPr>
          <p:nvPr>
            <p:ph idx="1"/>
          </p:nvPr>
        </p:nvPicPr>
        <p:blipFill>
          <a:blip r:embed="rId3"/>
          <a:stretch>
            <a:fillRect/>
          </a:stretch>
        </p:blipFill>
        <p:spPr>
          <a:xfrm>
            <a:off x="628650" y="1789793"/>
            <a:ext cx="7886700" cy="2185122"/>
          </a:xfrm>
          <a:prstGeom prst="rect">
            <a:avLst/>
          </a:prstGeom>
        </p:spPr>
      </p:pic>
      <p:pic>
        <p:nvPicPr>
          <p:cNvPr id="8" name="Picture 7"/>
          <p:cNvPicPr>
            <a:picLocks noChangeAspect="1"/>
          </p:cNvPicPr>
          <p:nvPr/>
        </p:nvPicPr>
        <p:blipFill>
          <a:blip r:embed="rId4"/>
          <a:stretch>
            <a:fillRect/>
          </a:stretch>
        </p:blipFill>
        <p:spPr>
          <a:xfrm>
            <a:off x="628650" y="4075800"/>
            <a:ext cx="7810853" cy="2185122"/>
          </a:xfrm>
          <a:prstGeom prst="rect">
            <a:avLst/>
          </a:prstGeom>
        </p:spPr>
      </p:pic>
      <p:sp>
        <p:nvSpPr>
          <p:cNvPr id="9" name="Slide Number Placeholder 8"/>
          <p:cNvSpPr>
            <a:spLocks noGrp="1"/>
          </p:cNvSpPr>
          <p:nvPr>
            <p:ph type="sldNum" sz="quarter" idx="12"/>
          </p:nvPr>
        </p:nvSpPr>
        <p:spPr/>
        <p:txBody>
          <a:bodyPr/>
          <a:lstStyle/>
          <a:p>
            <a:fld id="{95B4D87C-3214-49B1-BBBC-82A86C9C1382}" type="slidenum">
              <a:rPr lang="en-US" smtClean="0"/>
              <a:t>18</a:t>
            </a:fld>
            <a:endParaRPr lang="en-US" dirty="0"/>
          </a:p>
        </p:txBody>
      </p:sp>
    </p:spTree>
    <p:extLst>
      <p:ext uri="{BB962C8B-B14F-4D97-AF65-F5344CB8AC3E}">
        <p14:creationId xmlns:p14="http://schemas.microsoft.com/office/powerpoint/2010/main" val="351847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14587" y="2085832"/>
            <a:ext cx="2767013" cy="3014805"/>
          </a:xfrm>
          <a:prstGeom prst="rect">
            <a:avLst/>
          </a:prstGeom>
        </p:spPr>
      </p:pic>
      <p:pic>
        <p:nvPicPr>
          <p:cNvPr id="3" name="Picture 2"/>
          <p:cNvPicPr>
            <a:picLocks noChangeAspect="1"/>
          </p:cNvPicPr>
          <p:nvPr/>
        </p:nvPicPr>
        <p:blipFill>
          <a:blip r:embed="rId3">
            <a:clrChange>
              <a:clrFrom>
                <a:srgbClr val="FEFFFE"/>
              </a:clrFrom>
              <a:clrTo>
                <a:srgbClr val="FEFFFE">
                  <a:alpha val="0"/>
                </a:srgbClr>
              </a:clrTo>
            </a:clrChange>
          </a:blip>
          <a:stretch>
            <a:fillRect/>
          </a:stretch>
        </p:blipFill>
        <p:spPr>
          <a:xfrm>
            <a:off x="6000750" y="3500437"/>
            <a:ext cx="895350" cy="1600200"/>
          </a:xfrm>
          <a:prstGeom prst="rect">
            <a:avLst/>
          </a:prstGeom>
        </p:spPr>
      </p:pic>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5067300" y="2986087"/>
            <a:ext cx="1116423" cy="2114550"/>
          </a:xfrm>
          <a:prstGeom prst="rect">
            <a:avLst/>
          </a:prstGeom>
        </p:spPr>
      </p:pic>
      <p:sp>
        <p:nvSpPr>
          <p:cNvPr id="5" name="Slide Number Placeholder 4"/>
          <p:cNvSpPr>
            <a:spLocks noGrp="1"/>
          </p:cNvSpPr>
          <p:nvPr>
            <p:ph type="sldNum" sz="quarter" idx="12"/>
          </p:nvPr>
        </p:nvSpPr>
        <p:spPr/>
        <p:txBody>
          <a:bodyPr/>
          <a:lstStyle/>
          <a:p>
            <a:fld id="{95B4D87C-3214-49B1-BBBC-82A86C9C1382}" type="slidenum">
              <a:rPr lang="en-US" smtClean="0"/>
              <a:t>19</a:t>
            </a:fld>
            <a:endParaRPr lang="en-US" dirty="0"/>
          </a:p>
        </p:txBody>
      </p:sp>
    </p:spTree>
    <p:extLst>
      <p:ext uri="{BB962C8B-B14F-4D97-AF65-F5344CB8AC3E}">
        <p14:creationId xmlns:p14="http://schemas.microsoft.com/office/powerpoint/2010/main" val="24588036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Agenda</a:t>
            </a:r>
            <a:endParaRPr lang="en-US" dirty="0"/>
          </a:p>
        </p:txBody>
      </p:sp>
      <p:sp>
        <p:nvSpPr>
          <p:cNvPr id="3" name="Content Placeholder 2"/>
          <p:cNvSpPr>
            <a:spLocks noGrp="1"/>
          </p:cNvSpPr>
          <p:nvPr>
            <p:ph idx="1"/>
          </p:nvPr>
        </p:nvSpPr>
        <p:spPr/>
        <p:txBody>
          <a:bodyPr/>
          <a:lstStyle/>
          <a:p>
            <a:pPr>
              <a:lnSpc>
                <a:spcPct val="150000"/>
              </a:lnSpc>
            </a:pPr>
            <a:r>
              <a:rPr lang="en-US" dirty="0"/>
              <a:t>Chronological order mixing BIO and professional</a:t>
            </a:r>
          </a:p>
          <a:p>
            <a:pPr>
              <a:lnSpc>
                <a:spcPct val="150000"/>
              </a:lnSpc>
            </a:pPr>
            <a:r>
              <a:rPr lang="en-US" dirty="0" err="1"/>
              <a:t>Maceió</a:t>
            </a:r>
            <a:r>
              <a:rPr lang="en-US" dirty="0"/>
              <a:t> (1983-2001)</a:t>
            </a:r>
          </a:p>
          <a:p>
            <a:pPr>
              <a:lnSpc>
                <a:spcPct val="150000"/>
              </a:lnSpc>
            </a:pPr>
            <a:r>
              <a:rPr lang="en-US" dirty="0"/>
              <a:t>Recife (2002-2008)</a:t>
            </a:r>
          </a:p>
          <a:p>
            <a:pPr>
              <a:lnSpc>
                <a:spcPct val="150000"/>
              </a:lnSpc>
            </a:pPr>
            <a:r>
              <a:rPr lang="en-US" dirty="0"/>
              <a:t>Rio de Janeiro (2008-2013)</a:t>
            </a:r>
          </a:p>
          <a:p>
            <a:pPr>
              <a:lnSpc>
                <a:spcPct val="150000"/>
              </a:lnSpc>
            </a:pPr>
            <a:r>
              <a:rPr lang="en-US" dirty="0"/>
              <a:t>Melbourne (2013-2017</a:t>
            </a:r>
            <a:r>
              <a:rPr lang="en-US" dirty="0" smtClean="0"/>
              <a:t>)</a:t>
            </a:r>
            <a:endParaRPr lang="en-US" dirty="0"/>
          </a:p>
        </p:txBody>
      </p:sp>
      <p:sp>
        <p:nvSpPr>
          <p:cNvPr id="4" name="Slide Number Placeholder 3"/>
          <p:cNvSpPr>
            <a:spLocks noGrp="1"/>
          </p:cNvSpPr>
          <p:nvPr>
            <p:ph type="sldNum" sz="quarter" idx="12"/>
          </p:nvPr>
        </p:nvSpPr>
        <p:spPr/>
        <p:txBody>
          <a:bodyPr/>
          <a:lstStyle/>
          <a:p>
            <a:fld id="{95B4D87C-3214-49B1-BBBC-82A86C9C1382}" type="slidenum">
              <a:rPr lang="en-US" smtClean="0"/>
              <a:t>2</a:t>
            </a:fld>
            <a:endParaRPr lang="en-US" dirty="0"/>
          </a:p>
        </p:txBody>
      </p:sp>
    </p:spTree>
    <p:extLst>
      <p:ext uri="{BB962C8B-B14F-4D97-AF65-F5344CB8AC3E}">
        <p14:creationId xmlns:p14="http://schemas.microsoft.com/office/powerpoint/2010/main" val="3033195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PhD Dissertation</a:t>
            </a:r>
            <a:endParaRPr lang="en-US" dirty="0"/>
          </a:p>
        </p:txBody>
      </p:sp>
      <p:sp>
        <p:nvSpPr>
          <p:cNvPr id="3" name="Text Placeholder 2"/>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95B4D87C-3214-49B1-BBBC-82A86C9C1382}" type="slidenum">
              <a:rPr lang="en-US" smtClean="0"/>
              <a:t>20</a:t>
            </a:fld>
            <a:endParaRPr lang="en-US" dirty="0"/>
          </a:p>
        </p:txBody>
      </p:sp>
    </p:spTree>
    <p:extLst>
      <p:ext uri="{BB962C8B-B14F-4D97-AF65-F5344CB8AC3E}">
        <p14:creationId xmlns:p14="http://schemas.microsoft.com/office/powerpoint/2010/main" val="9242416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PhD Dissertation</a:t>
            </a:r>
            <a:endParaRPr lang="en-US" b="1" dirty="0"/>
          </a:p>
        </p:txBody>
      </p:sp>
      <p:sp>
        <p:nvSpPr>
          <p:cNvPr id="3" name="Content Placeholder 2"/>
          <p:cNvSpPr>
            <a:spLocks noGrp="1"/>
          </p:cNvSpPr>
          <p:nvPr>
            <p:ph idx="1"/>
          </p:nvPr>
        </p:nvSpPr>
        <p:spPr/>
        <p:txBody>
          <a:bodyPr/>
          <a:lstStyle/>
          <a:p>
            <a:r>
              <a:rPr lang="en-US" dirty="0"/>
              <a:t>Information Densification of Social Constructs via Behavior Analyses of Social Media Users - A Study on Twitter</a:t>
            </a:r>
          </a:p>
        </p:txBody>
      </p:sp>
      <p:sp>
        <p:nvSpPr>
          <p:cNvPr id="2" name="Slide Number Placeholder 1"/>
          <p:cNvSpPr>
            <a:spLocks noGrp="1"/>
          </p:cNvSpPr>
          <p:nvPr>
            <p:ph type="sldNum" sz="quarter" idx="12"/>
          </p:nvPr>
        </p:nvSpPr>
        <p:spPr/>
        <p:txBody>
          <a:bodyPr/>
          <a:lstStyle/>
          <a:p>
            <a:fld id="{95B4D87C-3214-49B1-BBBC-82A86C9C1382}" type="slidenum">
              <a:rPr lang="en-US" smtClean="0"/>
              <a:t>21</a:t>
            </a:fld>
            <a:endParaRPr lang="en-US" dirty="0"/>
          </a:p>
        </p:txBody>
      </p:sp>
      <p:pic>
        <p:nvPicPr>
          <p:cNvPr id="6"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20" y="3367395"/>
            <a:ext cx="8856236" cy="1964267"/>
          </a:xfrm>
          <a:prstGeom prst="rect">
            <a:avLst/>
          </a:prstGeom>
        </p:spPr>
      </p:pic>
    </p:spTree>
    <p:extLst>
      <p:ext uri="{BB962C8B-B14F-4D97-AF65-F5344CB8AC3E}">
        <p14:creationId xmlns:p14="http://schemas.microsoft.com/office/powerpoint/2010/main" val="34463822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Learning From Social Media Data</a:t>
            </a:r>
          </a:p>
        </p:txBody>
      </p:sp>
      <p:pic>
        <p:nvPicPr>
          <p:cNvPr id="8" name="Content Placeholder 7"/>
          <p:cNvPicPr>
            <a:picLocks noGrp="1" noChangeAspect="1"/>
          </p:cNvPicPr>
          <p:nvPr>
            <p:ph idx="1"/>
          </p:nvPr>
        </p:nvPicPr>
        <p:blipFill rotWithShape="1">
          <a:blip r:embed="rId3">
            <a:extLst>
              <a:ext uri="{28A0092B-C50C-407E-A947-70E740481C1C}">
                <a14:useLocalDpi xmlns:a14="http://schemas.microsoft.com/office/drawing/2010/main" val="0"/>
              </a:ext>
            </a:extLst>
          </a:blip>
          <a:srcRect r="-191"/>
          <a:stretch/>
        </p:blipFill>
        <p:spPr>
          <a:xfrm>
            <a:off x="628650" y="3862905"/>
            <a:ext cx="7901740" cy="1744173"/>
          </a:xfrm>
        </p:spPr>
      </p:pic>
      <p:sp>
        <p:nvSpPr>
          <p:cNvPr id="10" name="TextBox 9"/>
          <p:cNvSpPr txBox="1"/>
          <p:nvPr/>
        </p:nvSpPr>
        <p:spPr>
          <a:xfrm>
            <a:off x="628650" y="2047023"/>
            <a:ext cx="4509055" cy="2246769"/>
          </a:xfrm>
          <a:prstGeom prst="rect">
            <a:avLst/>
          </a:prstGeom>
          <a:noFill/>
        </p:spPr>
        <p:txBody>
          <a:bodyPr wrap="none" rtlCol="0">
            <a:spAutoFit/>
          </a:bodyPr>
          <a:lstStyle/>
          <a:p>
            <a:pPr marL="285750" indent="-285750">
              <a:buFont typeface="Arial" panose="020B0604020202020204" pitchFamily="34" charset="0"/>
              <a:buChar char="•"/>
            </a:pPr>
            <a:r>
              <a:rPr lang="en-US" sz="2800" dirty="0"/>
              <a:t>Different Contexts:</a:t>
            </a:r>
          </a:p>
          <a:p>
            <a:pPr marL="742950" lvl="1" indent="-285750">
              <a:buFont typeface="Arial" panose="020B0604020202020204" pitchFamily="34" charset="0"/>
              <a:buChar char="•"/>
            </a:pPr>
            <a:r>
              <a:rPr lang="en-US" sz="2800" dirty="0" smtClean="0"/>
              <a:t>Sports (Football)</a:t>
            </a:r>
            <a:endParaRPr lang="en-US" sz="2800" dirty="0"/>
          </a:p>
          <a:p>
            <a:pPr marL="742950" lvl="1" indent="-285750">
              <a:buFont typeface="Arial" panose="020B0604020202020204" pitchFamily="34" charset="0"/>
              <a:buChar char="•"/>
            </a:pPr>
            <a:r>
              <a:rPr lang="en-US" sz="2800" dirty="0" smtClean="0"/>
              <a:t>Culture (Languages)</a:t>
            </a:r>
            <a:endParaRPr lang="en-US" sz="2800" dirty="0"/>
          </a:p>
          <a:p>
            <a:pPr marL="742950" lvl="1" indent="-285750">
              <a:buFont typeface="Arial" panose="020B0604020202020204" pitchFamily="34" charset="0"/>
              <a:buChar char="•"/>
            </a:pPr>
            <a:r>
              <a:rPr lang="en-US" sz="2800" dirty="0" smtClean="0"/>
              <a:t>Health (Organ Donation)</a:t>
            </a:r>
            <a:endParaRPr lang="en-US" sz="2800" dirty="0"/>
          </a:p>
          <a:p>
            <a:endParaRPr lang="en-US" sz="2800" dirty="0"/>
          </a:p>
        </p:txBody>
      </p:sp>
      <p:sp>
        <p:nvSpPr>
          <p:cNvPr id="12" name="Slide Number Placeholder 11"/>
          <p:cNvSpPr>
            <a:spLocks noGrp="1"/>
          </p:cNvSpPr>
          <p:nvPr>
            <p:ph type="sldNum" sz="quarter" idx="12"/>
          </p:nvPr>
        </p:nvSpPr>
        <p:spPr/>
        <p:txBody>
          <a:bodyPr/>
          <a:lstStyle/>
          <a:p>
            <a:fld id="{95B4D87C-3214-49B1-BBBC-82A86C9C1382}" type="slidenum">
              <a:rPr lang="en-US" smtClean="0"/>
              <a:t>22</a:t>
            </a:fld>
            <a:endParaRPr lang="en-US" dirty="0"/>
          </a:p>
        </p:txBody>
      </p:sp>
      <p:sp>
        <p:nvSpPr>
          <p:cNvPr id="2" name="Rectangle 1"/>
          <p:cNvSpPr/>
          <p:nvPr/>
        </p:nvSpPr>
        <p:spPr>
          <a:xfrm>
            <a:off x="6716629" y="3862905"/>
            <a:ext cx="1813761" cy="1744173"/>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64597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a:t>Characterization of Football Supporters from Twitter Conversations</a:t>
            </a:r>
            <a:endParaRPr lang="en-US" sz="3600" dirty="0"/>
          </a:p>
        </p:txBody>
      </p:sp>
      <p:sp>
        <p:nvSpPr>
          <p:cNvPr id="5" name="Content Placeholder 4"/>
          <p:cNvSpPr>
            <a:spLocks noGrp="1"/>
          </p:cNvSpPr>
          <p:nvPr>
            <p:ph idx="1"/>
          </p:nvPr>
        </p:nvSpPr>
        <p:spPr/>
        <p:txBody>
          <a:bodyPr/>
          <a:lstStyle/>
          <a:p>
            <a:r>
              <a:rPr lang="en-US" dirty="0"/>
              <a:t>Users based on a set of clubs.</a:t>
            </a:r>
          </a:p>
          <a:p>
            <a:r>
              <a:rPr lang="en-US" dirty="0"/>
              <a:t>Mentions to official Twitter accounts.</a:t>
            </a:r>
          </a:p>
          <a:p>
            <a:r>
              <a:rPr lang="en-US" dirty="0"/>
              <a:t>The UK and Brazil leagues.</a:t>
            </a:r>
          </a:p>
          <a:p>
            <a:r>
              <a:rPr lang="en-US" dirty="0"/>
              <a:t>Metrics high correlated to top -loved and -hated clubs lists.</a:t>
            </a:r>
          </a:p>
          <a:p>
            <a:r>
              <a:rPr lang="en-US" dirty="0"/>
              <a:t>Clubs cluster geographically.</a:t>
            </a:r>
          </a:p>
          <a:p>
            <a:r>
              <a:rPr lang="en-US" dirty="0"/>
              <a:t>Able to detect rivalry levels.</a:t>
            </a:r>
          </a:p>
          <a:p>
            <a:r>
              <a:rPr lang="en-US" dirty="0"/>
              <a:t>Applications: marketing, security, etc.</a:t>
            </a:r>
          </a:p>
          <a:p>
            <a:endParaRPr lang="en-US" dirty="0"/>
          </a:p>
        </p:txBody>
      </p:sp>
      <p:sp>
        <p:nvSpPr>
          <p:cNvPr id="6" name="TextBox 5"/>
          <p:cNvSpPr txBox="1"/>
          <p:nvPr/>
        </p:nvSpPr>
        <p:spPr>
          <a:xfrm>
            <a:off x="419100" y="5942567"/>
            <a:ext cx="8448676" cy="738664"/>
          </a:xfrm>
          <a:prstGeom prst="rect">
            <a:avLst/>
          </a:prstGeom>
          <a:noFill/>
        </p:spPr>
        <p:txBody>
          <a:bodyPr wrap="square" rtlCol="0">
            <a:spAutoFit/>
          </a:bodyPr>
          <a:lstStyle/>
          <a:p>
            <a:r>
              <a:rPr lang="en-US" sz="1400" i="1" dirty="0"/>
              <a:t>PACHECO, Diogo F.</a:t>
            </a:r>
            <a:r>
              <a:rPr lang="en-US" sz="1400" dirty="0"/>
              <a:t>; PINHEIRO, Diego; LIMA NETO, F. B.; RIBEIRO, Eraldo; MENEZES, R. . </a:t>
            </a:r>
            <a:r>
              <a:rPr lang="en-US" sz="1400" b="1" dirty="0"/>
              <a:t>Characterization of Football Supporters from Twitter Conversations.</a:t>
            </a:r>
            <a:r>
              <a:rPr lang="en-US" sz="1400" dirty="0"/>
              <a:t> In: 2016 IEEE/WIC/ACM International Conference on Web Intelligence (WI' 16), October 13-16, 2016.</a:t>
            </a:r>
          </a:p>
        </p:txBody>
      </p:sp>
      <p:sp>
        <p:nvSpPr>
          <p:cNvPr id="2" name="Slide Number Placeholder 1"/>
          <p:cNvSpPr>
            <a:spLocks noGrp="1"/>
          </p:cNvSpPr>
          <p:nvPr>
            <p:ph type="sldNum" sz="quarter" idx="12"/>
          </p:nvPr>
        </p:nvSpPr>
        <p:spPr/>
        <p:txBody>
          <a:bodyPr/>
          <a:lstStyle/>
          <a:p>
            <a:fld id="{95B4D87C-3214-49B1-BBBC-82A86C9C1382}" type="slidenum">
              <a:rPr lang="en-US" smtClean="0"/>
              <a:t>23</a:t>
            </a:fld>
            <a:endParaRPr lang="en-US" dirty="0"/>
          </a:p>
        </p:txBody>
      </p:sp>
      <p:pic>
        <p:nvPicPr>
          <p:cNvPr id="7" name="Picture 6"/>
          <p:cNvPicPr>
            <a:picLocks noChangeAspect="1"/>
          </p:cNvPicPr>
          <p:nvPr/>
        </p:nvPicPr>
        <p:blipFill>
          <a:blip r:embed="rId2"/>
          <a:stretch>
            <a:fillRect/>
          </a:stretch>
        </p:blipFill>
        <p:spPr>
          <a:xfrm>
            <a:off x="7491413" y="1416959"/>
            <a:ext cx="1376363" cy="1376363"/>
          </a:xfrm>
          <a:prstGeom prst="rect">
            <a:avLst/>
          </a:prstGeom>
        </p:spPr>
      </p:pic>
    </p:spTree>
    <p:extLst>
      <p:ext uri="{BB962C8B-B14F-4D97-AF65-F5344CB8AC3E}">
        <p14:creationId xmlns:p14="http://schemas.microsoft.com/office/powerpoint/2010/main" val="48193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2"/>
          <p:cNvPicPr>
            <a:picLocks noChangeAspect="1"/>
          </p:cNvPicPr>
          <p:nvPr/>
        </p:nvPicPr>
        <p:blipFill rotWithShape="1">
          <a:blip r:embed="rId2"/>
          <a:srcRect r="80131" b="75072"/>
          <a:stretch/>
        </p:blipFill>
        <p:spPr>
          <a:xfrm>
            <a:off x="2762250" y="2749215"/>
            <a:ext cx="3203121" cy="2063644"/>
          </a:xfrm>
          <a:prstGeom prst="rect">
            <a:avLst/>
          </a:prstGeom>
        </p:spPr>
      </p:pic>
      <p:sp>
        <p:nvSpPr>
          <p:cNvPr id="4" name="Title 3"/>
          <p:cNvSpPr>
            <a:spLocks noGrp="1"/>
          </p:cNvSpPr>
          <p:nvPr>
            <p:ph type="title"/>
          </p:nvPr>
        </p:nvSpPr>
        <p:spPr/>
        <p:txBody>
          <a:bodyPr>
            <a:normAutofit/>
          </a:bodyPr>
          <a:lstStyle/>
          <a:p>
            <a:r>
              <a:rPr lang="en-US" sz="3600" b="1" dirty="0"/>
              <a:t>Characterization of Football Supporters from Twitter Conversations</a:t>
            </a:r>
            <a:endParaRPr lang="en-US" sz="3600" dirty="0"/>
          </a:p>
        </p:txBody>
      </p:sp>
      <p:pic>
        <p:nvPicPr>
          <p:cNvPr id="3" name="Content Placeholder 2"/>
          <p:cNvPicPr>
            <a:picLocks noGrp="1" noChangeAspect="1"/>
          </p:cNvPicPr>
          <p:nvPr>
            <p:ph idx="1"/>
          </p:nvPr>
        </p:nvPicPr>
        <p:blipFill>
          <a:blip r:embed="rId2"/>
          <a:stretch>
            <a:fillRect/>
          </a:stretch>
        </p:blipFill>
        <p:spPr>
          <a:xfrm>
            <a:off x="628650" y="1976330"/>
            <a:ext cx="7886700" cy="4049927"/>
          </a:xfrm>
          <a:prstGeom prst="rect">
            <a:avLst/>
          </a:prstGeom>
        </p:spPr>
      </p:pic>
      <p:sp>
        <p:nvSpPr>
          <p:cNvPr id="7" name="Slide Number Placeholder 6"/>
          <p:cNvSpPr>
            <a:spLocks noGrp="1"/>
          </p:cNvSpPr>
          <p:nvPr>
            <p:ph type="sldNum" sz="quarter" idx="12"/>
          </p:nvPr>
        </p:nvSpPr>
        <p:spPr/>
        <p:txBody>
          <a:bodyPr/>
          <a:lstStyle/>
          <a:p>
            <a:fld id="{95B4D87C-3214-49B1-BBBC-82A86C9C1382}" type="slidenum">
              <a:rPr lang="en-US" smtClean="0"/>
              <a:t>24</a:t>
            </a:fld>
            <a:endParaRPr lang="en-US" dirty="0"/>
          </a:p>
        </p:txBody>
      </p:sp>
      <p:pic>
        <p:nvPicPr>
          <p:cNvPr id="5" name="Picture 4"/>
          <p:cNvPicPr>
            <a:picLocks noChangeAspect="1"/>
          </p:cNvPicPr>
          <p:nvPr/>
        </p:nvPicPr>
        <p:blipFill>
          <a:blip r:embed="rId3"/>
          <a:stretch>
            <a:fillRect/>
          </a:stretch>
        </p:blipFill>
        <p:spPr>
          <a:xfrm>
            <a:off x="7982683" y="790403"/>
            <a:ext cx="1065333" cy="1065333"/>
          </a:xfrm>
          <a:prstGeom prst="rect">
            <a:avLst/>
          </a:prstGeom>
        </p:spPr>
      </p:pic>
    </p:spTree>
    <p:extLst>
      <p:ext uri="{BB962C8B-B14F-4D97-AF65-F5344CB8AC3E}">
        <p14:creationId xmlns:p14="http://schemas.microsoft.com/office/powerpoint/2010/main" val="250781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Sensing Language Relationships from Social Media</a:t>
            </a:r>
            <a:endParaRPr lang="en-US" dirty="0"/>
          </a:p>
        </p:txBody>
      </p:sp>
      <p:sp>
        <p:nvSpPr>
          <p:cNvPr id="5" name="Content Placeholder 4"/>
          <p:cNvSpPr>
            <a:spLocks noGrp="1"/>
          </p:cNvSpPr>
          <p:nvPr>
            <p:ph idx="1"/>
          </p:nvPr>
        </p:nvSpPr>
        <p:spPr/>
        <p:txBody>
          <a:bodyPr/>
          <a:lstStyle/>
          <a:p>
            <a:r>
              <a:rPr lang="en-US" dirty="0"/>
              <a:t>Users based on languages they tweet.</a:t>
            </a:r>
          </a:p>
          <a:p>
            <a:r>
              <a:rPr lang="en-US" dirty="0"/>
              <a:t>Understanding spread of languages.</a:t>
            </a:r>
          </a:p>
          <a:p>
            <a:r>
              <a:rPr lang="en-US" dirty="0"/>
              <a:t>12 Twitter datasets ~ 0.5 Billion tweets.</a:t>
            </a:r>
          </a:p>
          <a:p>
            <a:r>
              <a:rPr lang="en-US" dirty="0"/>
              <a:t>Locality effect.</a:t>
            </a:r>
          </a:p>
          <a:p>
            <a:r>
              <a:rPr lang="en-US" dirty="0"/>
              <a:t>Geographical proximity.</a:t>
            </a:r>
          </a:p>
          <a:p>
            <a:r>
              <a:rPr lang="en-US" dirty="0"/>
              <a:t>Applications: marketing, linguistics, cultural shift detection, etc.</a:t>
            </a:r>
          </a:p>
          <a:p>
            <a:endParaRPr lang="en-US" dirty="0"/>
          </a:p>
        </p:txBody>
      </p:sp>
      <p:sp>
        <p:nvSpPr>
          <p:cNvPr id="6" name="TextBox 5"/>
          <p:cNvSpPr txBox="1"/>
          <p:nvPr/>
        </p:nvSpPr>
        <p:spPr>
          <a:xfrm>
            <a:off x="419100" y="5942567"/>
            <a:ext cx="8448676" cy="954107"/>
          </a:xfrm>
          <a:prstGeom prst="rect">
            <a:avLst/>
          </a:prstGeom>
          <a:noFill/>
        </p:spPr>
        <p:txBody>
          <a:bodyPr wrap="square" rtlCol="0">
            <a:spAutoFit/>
          </a:bodyPr>
          <a:lstStyle/>
          <a:p>
            <a:r>
              <a:rPr lang="en-US" sz="1400" i="1" dirty="0"/>
              <a:t>PACHECO, Diogo F.</a:t>
            </a:r>
            <a:r>
              <a:rPr lang="en-US" sz="1400" dirty="0"/>
              <a:t>; SAHA, </a:t>
            </a:r>
            <a:r>
              <a:rPr lang="en-US" sz="1400" dirty="0" err="1"/>
              <a:t>Priya</a:t>
            </a:r>
            <a:r>
              <a:rPr lang="en-US" sz="1400" dirty="0"/>
              <a:t>; LIMA-NETO, F. B.; MENEZES, R. . </a:t>
            </a:r>
            <a:r>
              <a:rPr lang="en-US" sz="1400" b="1" dirty="0"/>
              <a:t>Sensing Language Relationships from Social Media.</a:t>
            </a:r>
            <a:r>
              <a:rPr lang="en-US" sz="1400" dirty="0"/>
              <a:t> In: 2017 IEEE </a:t>
            </a:r>
            <a:r>
              <a:rPr lang="en-US" sz="1400" dirty="0" err="1"/>
              <a:t>SmartWorld</a:t>
            </a:r>
            <a:r>
              <a:rPr lang="en-US" sz="1400" dirty="0"/>
              <a:t>, Ubiquitous Intelligence and Computing, Advanced and Trusted Computed, Scalable Computing and Communications, Cloud and Big Data Computing, Internet of People and Smart City, August 4-8, </a:t>
            </a:r>
            <a:r>
              <a:rPr lang="en-US" sz="1400" dirty="0" smtClean="0"/>
              <a:t>2017.</a:t>
            </a:r>
            <a:endParaRPr lang="en-US" sz="1400" dirty="0"/>
          </a:p>
        </p:txBody>
      </p:sp>
      <p:sp>
        <p:nvSpPr>
          <p:cNvPr id="2" name="Slide Number Placeholder 1"/>
          <p:cNvSpPr>
            <a:spLocks noGrp="1"/>
          </p:cNvSpPr>
          <p:nvPr>
            <p:ph type="sldNum" sz="quarter" idx="12"/>
          </p:nvPr>
        </p:nvSpPr>
        <p:spPr/>
        <p:txBody>
          <a:bodyPr/>
          <a:lstStyle/>
          <a:p>
            <a:fld id="{95B4D87C-3214-49B1-BBBC-82A86C9C1382}" type="slidenum">
              <a:rPr lang="en-US" smtClean="0"/>
              <a:t>25</a:t>
            </a:fld>
            <a:endParaRPr lang="en-US" dirty="0"/>
          </a:p>
        </p:txBody>
      </p:sp>
      <p:pic>
        <p:nvPicPr>
          <p:cNvPr id="7" name="Picture 6"/>
          <p:cNvPicPr>
            <a:picLocks noChangeAspect="1"/>
          </p:cNvPicPr>
          <p:nvPr/>
        </p:nvPicPr>
        <p:blipFill>
          <a:blip r:embed="rId3"/>
          <a:stretch>
            <a:fillRect/>
          </a:stretch>
        </p:blipFill>
        <p:spPr>
          <a:xfrm>
            <a:off x="7286626" y="1378331"/>
            <a:ext cx="1581150" cy="1565799"/>
          </a:xfrm>
          <a:prstGeom prst="rect">
            <a:avLst/>
          </a:prstGeom>
        </p:spPr>
      </p:pic>
    </p:spTree>
    <p:extLst>
      <p:ext uri="{BB962C8B-B14F-4D97-AF65-F5344CB8AC3E}">
        <p14:creationId xmlns:p14="http://schemas.microsoft.com/office/powerpoint/2010/main" val="119571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83" y="4850406"/>
            <a:ext cx="9052740" cy="1940582"/>
          </a:xfrm>
          <a:prstGeom prst="rect">
            <a:avLst/>
          </a:prstGeom>
        </p:spPr>
      </p:pic>
      <p:sp>
        <p:nvSpPr>
          <p:cNvPr id="2" name="Title 1"/>
          <p:cNvSpPr>
            <a:spLocks noGrp="1"/>
          </p:cNvSpPr>
          <p:nvPr>
            <p:ph type="title"/>
          </p:nvPr>
        </p:nvSpPr>
        <p:spPr>
          <a:xfrm>
            <a:off x="628650" y="173737"/>
            <a:ext cx="7886700" cy="1325563"/>
          </a:xfrm>
        </p:spPr>
        <p:txBody>
          <a:bodyPr/>
          <a:lstStyle/>
          <a:p>
            <a:pPr algn="r"/>
            <a:r>
              <a:rPr lang="en-US" b="1" dirty="0"/>
              <a:t>Sensing Language Relationships from Social Media</a:t>
            </a:r>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91" y="734455"/>
            <a:ext cx="9100366" cy="5054586"/>
          </a:xfrm>
        </p:spPr>
      </p:pic>
      <p:sp>
        <p:nvSpPr>
          <p:cNvPr id="3" name="Slide Number Placeholder 2"/>
          <p:cNvSpPr>
            <a:spLocks noGrp="1"/>
          </p:cNvSpPr>
          <p:nvPr>
            <p:ph type="sldNum" sz="quarter" idx="12"/>
          </p:nvPr>
        </p:nvSpPr>
        <p:spPr/>
        <p:txBody>
          <a:bodyPr/>
          <a:lstStyle/>
          <a:p>
            <a:fld id="{0053D2F6-0DEB-4E9F-B4C5-EE3FA34EFA31}" type="slidenum">
              <a:rPr lang="en-US" smtClean="0"/>
              <a:t>26</a:t>
            </a:fld>
            <a:endParaRPr lang="en-US"/>
          </a:p>
        </p:txBody>
      </p:sp>
      <p:pic>
        <p:nvPicPr>
          <p:cNvPr id="6" name="Picture 5"/>
          <p:cNvPicPr>
            <a:picLocks noChangeAspect="1"/>
          </p:cNvPicPr>
          <p:nvPr/>
        </p:nvPicPr>
        <p:blipFill>
          <a:blip r:embed="rId4"/>
          <a:stretch>
            <a:fillRect/>
          </a:stretch>
        </p:blipFill>
        <p:spPr>
          <a:xfrm>
            <a:off x="7486650" y="3261748"/>
            <a:ext cx="1357607" cy="1344426"/>
          </a:xfrm>
          <a:prstGeom prst="rect">
            <a:avLst/>
          </a:prstGeom>
        </p:spPr>
      </p:pic>
    </p:spTree>
    <p:extLst>
      <p:ext uri="{BB962C8B-B14F-4D97-AF65-F5344CB8AC3E}">
        <p14:creationId xmlns:p14="http://schemas.microsoft.com/office/powerpoint/2010/main" val="31799754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Sensing Language Relationships from Social Media</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6639" b="17841"/>
          <a:stretch/>
        </p:blipFill>
        <p:spPr>
          <a:xfrm>
            <a:off x="95250" y="1496980"/>
            <a:ext cx="8896970" cy="3965231"/>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83" y="4850407"/>
            <a:ext cx="9052740" cy="1940582"/>
          </a:xfrm>
          <a:prstGeom prst="rect">
            <a:avLst/>
          </a:prstGeom>
        </p:spPr>
      </p:pic>
      <p:pic>
        <p:nvPicPr>
          <p:cNvPr id="2056" name="Picture 8" descr="http://img.freeflagicons.com/thumb/thin_rectangular_icon/canada/canada_64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8650" y="1933688"/>
            <a:ext cx="757764" cy="56832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img.freeflagicons.com/thumb/thin_rectangular_icon/algeria/algeria_64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06181" y="2825442"/>
            <a:ext cx="532469" cy="39935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725303" y="4739537"/>
            <a:ext cx="2440573" cy="1103099"/>
            <a:chOff x="6573153" y="3013288"/>
            <a:chExt cx="2440573" cy="1103099"/>
          </a:xfrm>
        </p:grpSpPr>
        <p:pic>
          <p:nvPicPr>
            <p:cNvPr id="12" name="Picture 8" descr="http://img.freeflagicons.com/thumb/thin_rectangular_icon/canada/canada_64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9647" y="3548064"/>
              <a:ext cx="757764" cy="5683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img.freeflagicons.com/thumb/thin_rectangular_icon/algeria/algeria_64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3153" y="3013288"/>
              <a:ext cx="790752" cy="59306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297230" y="3158567"/>
              <a:ext cx="1670201" cy="276999"/>
            </a:xfrm>
            <a:prstGeom prst="rect">
              <a:avLst/>
            </a:prstGeom>
            <a:noFill/>
            <a:effectLst>
              <a:outerShdw blurRad="50800" dist="50800" dir="5400000" algn="ctr" rotWithShape="0">
                <a:schemeClr val="accent2">
                  <a:lumMod val="40000"/>
                  <a:lumOff val="60000"/>
                </a:schemeClr>
              </a:outerShdw>
            </a:effectLst>
          </p:spPr>
          <p:txBody>
            <a:bodyPr wrap="none" rtlCol="0">
              <a:spAutoFit/>
            </a:bodyPr>
            <a:lstStyle/>
            <a:p>
              <a:r>
                <a:rPr lang="pt-BR" sz="1200" dirty="0">
                  <a:effectLst>
                    <a:outerShdw blurRad="50800" dist="50800" dir="5400000" algn="ctr" rotWithShape="0">
                      <a:schemeClr val="accent2"/>
                    </a:outerShdw>
                  </a:effectLst>
                  <a:latin typeface="+mj-lt"/>
                </a:rPr>
                <a:t>80% Arabic, 20% French</a:t>
              </a:r>
              <a:endParaRPr lang="en-US" sz="1200" dirty="0">
                <a:effectLst>
                  <a:outerShdw blurRad="50800" dist="50800" dir="5400000" algn="ctr" rotWithShape="0">
                    <a:schemeClr val="accent2"/>
                  </a:outerShdw>
                </a:effectLst>
                <a:latin typeface="+mj-lt"/>
              </a:endParaRPr>
            </a:p>
          </p:txBody>
        </p:sp>
        <p:sp>
          <p:nvSpPr>
            <p:cNvPr id="15" name="TextBox 14"/>
            <p:cNvSpPr txBox="1"/>
            <p:nvPr/>
          </p:nvSpPr>
          <p:spPr>
            <a:xfrm>
              <a:off x="7297230" y="3670738"/>
              <a:ext cx="1716496" cy="276999"/>
            </a:xfrm>
            <a:prstGeom prst="rect">
              <a:avLst/>
            </a:prstGeom>
            <a:noFill/>
            <a:effectLst>
              <a:outerShdw blurRad="50800" dist="50800" dir="5400000" algn="ctr" rotWithShape="0">
                <a:srgbClr val="FFFF00"/>
              </a:outerShdw>
            </a:effectLst>
          </p:spPr>
          <p:txBody>
            <a:bodyPr wrap="none" rtlCol="0">
              <a:spAutoFit/>
            </a:bodyPr>
            <a:lstStyle/>
            <a:p>
              <a:r>
                <a:rPr lang="pt-BR" sz="1200" dirty="0">
                  <a:ln w="3175">
                    <a:noFill/>
                  </a:ln>
                  <a:effectLst>
                    <a:outerShdw blurRad="50800" dist="50800" dir="5400000" algn="ctr" rotWithShape="0">
                      <a:srgbClr val="FFFF00"/>
                    </a:outerShdw>
                  </a:effectLst>
                  <a:latin typeface="+mj-lt"/>
                </a:rPr>
                <a:t>59% English, 22% French</a:t>
              </a:r>
              <a:endParaRPr lang="en-US" sz="1200" dirty="0">
                <a:ln w="3175">
                  <a:noFill/>
                </a:ln>
                <a:effectLst>
                  <a:outerShdw blurRad="50800" dist="50800" dir="5400000" algn="ctr" rotWithShape="0">
                    <a:srgbClr val="FFFF00"/>
                  </a:outerShdw>
                </a:effectLst>
                <a:latin typeface="+mj-lt"/>
              </a:endParaRPr>
            </a:p>
          </p:txBody>
        </p:sp>
      </p:grpSp>
      <p:sp>
        <p:nvSpPr>
          <p:cNvPr id="3" name="Slide Number Placeholder 2"/>
          <p:cNvSpPr>
            <a:spLocks noGrp="1"/>
          </p:cNvSpPr>
          <p:nvPr>
            <p:ph type="sldNum" sz="quarter" idx="12"/>
          </p:nvPr>
        </p:nvSpPr>
        <p:spPr/>
        <p:txBody>
          <a:bodyPr/>
          <a:lstStyle/>
          <a:p>
            <a:fld id="{0053D2F6-0DEB-4E9F-B4C5-EE3FA34EFA31}" type="slidenum">
              <a:rPr lang="en-US" smtClean="0"/>
              <a:t>27</a:t>
            </a:fld>
            <a:endParaRPr lang="en-US"/>
          </a:p>
        </p:txBody>
      </p:sp>
    </p:spTree>
    <p:extLst>
      <p:ext uri="{BB962C8B-B14F-4D97-AF65-F5344CB8AC3E}">
        <p14:creationId xmlns:p14="http://schemas.microsoft.com/office/powerpoint/2010/main" val="20676470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Characterizing Organ Donation Awareness from Social Media</a:t>
            </a:r>
            <a:endParaRPr lang="en-US" dirty="0"/>
          </a:p>
        </p:txBody>
      </p:sp>
      <p:sp>
        <p:nvSpPr>
          <p:cNvPr id="5" name="Content Placeholder 4"/>
          <p:cNvSpPr>
            <a:spLocks noGrp="1"/>
          </p:cNvSpPr>
          <p:nvPr>
            <p:ph idx="1"/>
          </p:nvPr>
        </p:nvSpPr>
        <p:spPr/>
        <p:txBody>
          <a:bodyPr/>
          <a:lstStyle/>
          <a:p>
            <a:r>
              <a:rPr lang="en-US" dirty="0"/>
              <a:t>Users based on organs.</a:t>
            </a:r>
          </a:p>
          <a:p>
            <a:r>
              <a:rPr lang="en-US" dirty="0"/>
              <a:t>US states show different necessities of organs.</a:t>
            </a:r>
          </a:p>
          <a:p>
            <a:r>
              <a:rPr lang="en-US" dirty="0"/>
              <a:t>Characterizations correlate to organs’ cascade failure.</a:t>
            </a:r>
          </a:p>
          <a:p>
            <a:r>
              <a:rPr lang="en-US" dirty="0"/>
              <a:t>Applications: health policies, social intervention, etc.</a:t>
            </a:r>
          </a:p>
          <a:p>
            <a:endParaRPr lang="en-US" dirty="0"/>
          </a:p>
        </p:txBody>
      </p:sp>
      <p:sp>
        <p:nvSpPr>
          <p:cNvPr id="6" name="TextBox 5"/>
          <p:cNvSpPr txBox="1"/>
          <p:nvPr/>
        </p:nvSpPr>
        <p:spPr>
          <a:xfrm>
            <a:off x="419100" y="5942567"/>
            <a:ext cx="8448676" cy="738664"/>
          </a:xfrm>
          <a:prstGeom prst="rect">
            <a:avLst/>
          </a:prstGeom>
          <a:noFill/>
        </p:spPr>
        <p:txBody>
          <a:bodyPr wrap="square" rtlCol="0">
            <a:spAutoFit/>
          </a:bodyPr>
          <a:lstStyle/>
          <a:p>
            <a:r>
              <a:rPr lang="en-US" sz="1400" i="1" dirty="0"/>
              <a:t>PACHECO, Diogo F.</a:t>
            </a:r>
            <a:r>
              <a:rPr lang="en-US" sz="1400" dirty="0"/>
              <a:t>; PINHEIRO, Diego; CADEIRAS, Martin; MENEZES, Ronaldo. </a:t>
            </a:r>
            <a:r>
              <a:rPr lang="en-US" sz="1400" b="1" dirty="0"/>
              <a:t>Characterizing Organ Donation Awareness from Social Media</a:t>
            </a:r>
            <a:r>
              <a:rPr lang="en-US" sz="1400" dirty="0"/>
              <a:t>. In: Data Engineering Workshops (ICDEW), 2017 IEEE 33rd International Conference on, San Diego, California, USA, April 19-22, 2017.</a:t>
            </a:r>
          </a:p>
        </p:txBody>
      </p:sp>
      <p:sp>
        <p:nvSpPr>
          <p:cNvPr id="2" name="Slide Number Placeholder 1"/>
          <p:cNvSpPr>
            <a:spLocks noGrp="1"/>
          </p:cNvSpPr>
          <p:nvPr>
            <p:ph type="sldNum" sz="quarter" idx="12"/>
          </p:nvPr>
        </p:nvSpPr>
        <p:spPr/>
        <p:txBody>
          <a:bodyPr/>
          <a:lstStyle/>
          <a:p>
            <a:fld id="{95B4D87C-3214-49B1-BBBC-82A86C9C1382}" type="slidenum">
              <a:rPr lang="en-US" smtClean="0"/>
              <a:t>28</a:t>
            </a:fld>
            <a:endParaRPr lang="en-US" dirty="0"/>
          </a:p>
        </p:txBody>
      </p:sp>
      <p:pic>
        <p:nvPicPr>
          <p:cNvPr id="7" name="Picture 6"/>
          <p:cNvPicPr>
            <a:picLocks noChangeAspect="1"/>
          </p:cNvPicPr>
          <p:nvPr/>
        </p:nvPicPr>
        <p:blipFill>
          <a:blip r:embed="rId3"/>
          <a:stretch>
            <a:fillRect/>
          </a:stretch>
        </p:blipFill>
        <p:spPr>
          <a:xfrm>
            <a:off x="7356473" y="4391019"/>
            <a:ext cx="1511303" cy="1511303"/>
          </a:xfrm>
          <a:prstGeom prst="rect">
            <a:avLst/>
          </a:prstGeom>
        </p:spPr>
      </p:pic>
    </p:spTree>
    <p:extLst>
      <p:ext uri="{BB962C8B-B14F-4D97-AF65-F5344CB8AC3E}">
        <p14:creationId xmlns:p14="http://schemas.microsoft.com/office/powerpoint/2010/main" val="424008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Characterizing Organ Donation Awareness from Social Media</a:t>
            </a:r>
            <a:endParaRPr lang="en-US" dirty="0"/>
          </a:p>
        </p:txBody>
      </p:sp>
      <p:pic>
        <p:nvPicPr>
          <p:cNvPr id="3" name="Content Placeholder 2"/>
          <p:cNvPicPr>
            <a:picLocks noGrp="1" noChangeAspect="1"/>
          </p:cNvPicPr>
          <p:nvPr>
            <p:ph idx="1"/>
          </p:nvPr>
        </p:nvPicPr>
        <p:blipFill rotWithShape="1">
          <a:blip r:embed="rId2">
            <a:extLst>
              <a:ext uri="{28A0092B-C50C-407E-A947-70E740481C1C}">
                <a14:useLocalDpi xmlns:a14="http://schemas.microsoft.com/office/drawing/2010/main" val="0"/>
              </a:ext>
            </a:extLst>
          </a:blip>
          <a:srcRect b="680"/>
          <a:stretch/>
        </p:blipFill>
        <p:spPr>
          <a:xfrm>
            <a:off x="605160" y="1718379"/>
            <a:ext cx="7636472" cy="4861884"/>
          </a:xfrm>
        </p:spPr>
      </p:pic>
      <p:sp>
        <p:nvSpPr>
          <p:cNvPr id="7" name="Slide Number Placeholder 6"/>
          <p:cNvSpPr>
            <a:spLocks noGrp="1"/>
          </p:cNvSpPr>
          <p:nvPr>
            <p:ph type="sldNum" sz="quarter" idx="12"/>
          </p:nvPr>
        </p:nvSpPr>
        <p:spPr/>
        <p:txBody>
          <a:bodyPr/>
          <a:lstStyle/>
          <a:p>
            <a:fld id="{95B4D87C-3214-49B1-BBBC-82A86C9C1382}" type="slidenum">
              <a:rPr lang="en-US" smtClean="0"/>
              <a:t>29</a:t>
            </a:fld>
            <a:endParaRPr lang="en-US" dirty="0"/>
          </a:p>
        </p:txBody>
      </p:sp>
      <p:pic>
        <p:nvPicPr>
          <p:cNvPr id="5" name="Picture 4"/>
          <p:cNvPicPr>
            <a:picLocks noChangeAspect="1"/>
          </p:cNvPicPr>
          <p:nvPr/>
        </p:nvPicPr>
        <p:blipFill>
          <a:blip r:embed="rId3"/>
          <a:stretch>
            <a:fillRect/>
          </a:stretch>
        </p:blipFill>
        <p:spPr>
          <a:xfrm>
            <a:off x="7622840" y="4845048"/>
            <a:ext cx="1511303" cy="1511303"/>
          </a:xfrm>
          <a:prstGeom prst="rect">
            <a:avLst/>
          </a:prstGeom>
        </p:spPr>
      </p:pic>
    </p:spTree>
    <p:extLst>
      <p:ext uri="{BB962C8B-B14F-4D97-AF65-F5344CB8AC3E}">
        <p14:creationId xmlns:p14="http://schemas.microsoft.com/office/powerpoint/2010/main" val="27871337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Maceió (1983-2001)</a:t>
            </a:r>
            <a:endParaRPr lang="en-US" dirty="0"/>
          </a:p>
        </p:txBody>
      </p:sp>
      <p:sp>
        <p:nvSpPr>
          <p:cNvPr id="3" name="Content Placeholder 2"/>
          <p:cNvSpPr>
            <a:spLocks noGrp="1"/>
          </p:cNvSpPr>
          <p:nvPr>
            <p:ph idx="1"/>
          </p:nvPr>
        </p:nvSpPr>
        <p:spPr/>
        <p:txBody>
          <a:bodyPr/>
          <a:lstStyle/>
          <a:p>
            <a:r>
              <a:rPr lang="en-US" dirty="0"/>
              <a:t>Poor and small city</a:t>
            </a:r>
          </a:p>
          <a:p>
            <a:r>
              <a:rPr lang="en-US" dirty="0"/>
              <a:t>Learned to focus on education</a:t>
            </a:r>
          </a:p>
        </p:txBody>
      </p:sp>
      <p:pic>
        <p:nvPicPr>
          <p:cNvPr id="1026" name="Picture 2" descr="Image result for mace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33" y="3086100"/>
            <a:ext cx="6251962" cy="35167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613495" y="2483268"/>
            <a:ext cx="2212685" cy="3986211"/>
          </a:xfrm>
          <a:prstGeom prst="rect">
            <a:avLst/>
          </a:prstGeom>
        </p:spPr>
      </p:pic>
      <p:sp>
        <p:nvSpPr>
          <p:cNvPr id="5" name="Slide Number Placeholder 4"/>
          <p:cNvSpPr>
            <a:spLocks noGrp="1"/>
          </p:cNvSpPr>
          <p:nvPr>
            <p:ph type="sldNum" sz="quarter" idx="12"/>
          </p:nvPr>
        </p:nvSpPr>
        <p:spPr/>
        <p:txBody>
          <a:bodyPr/>
          <a:lstStyle/>
          <a:p>
            <a:fld id="{95B4D87C-3214-49B1-BBBC-82A86C9C1382}" type="slidenum">
              <a:rPr lang="en-US" smtClean="0"/>
              <a:t>3</a:t>
            </a:fld>
            <a:endParaRPr lang="en-US" dirty="0"/>
          </a:p>
        </p:txBody>
      </p:sp>
    </p:spTree>
    <p:extLst>
      <p:ext uri="{BB962C8B-B14F-4D97-AF65-F5344CB8AC3E}">
        <p14:creationId xmlns:p14="http://schemas.microsoft.com/office/powerpoint/2010/main" val="8159171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Characterizing Organ Donation Awareness from Social Media</a:t>
            </a:r>
            <a:endParaRPr lang="en-US" dirty="0"/>
          </a:p>
        </p:txBody>
      </p:sp>
      <p:sp>
        <p:nvSpPr>
          <p:cNvPr id="7" name="Slide Number Placeholder 6"/>
          <p:cNvSpPr>
            <a:spLocks noGrp="1"/>
          </p:cNvSpPr>
          <p:nvPr>
            <p:ph type="sldNum" sz="quarter" idx="12"/>
          </p:nvPr>
        </p:nvSpPr>
        <p:spPr/>
        <p:txBody>
          <a:bodyPr/>
          <a:lstStyle/>
          <a:p>
            <a:fld id="{95B4D87C-3214-49B1-BBBC-82A86C9C1382}" type="slidenum">
              <a:rPr lang="en-US" smtClean="0"/>
              <a:t>30</a:t>
            </a:fld>
            <a:endParaRPr lang="en-US" dirty="0"/>
          </a:p>
        </p:txBody>
      </p:sp>
      <p:pic>
        <p:nvPicPr>
          <p:cNvPr id="6" name="Content Placeholder 5"/>
          <p:cNvPicPr>
            <a:picLocks noGrp="1" noChangeAspect="1"/>
          </p:cNvPicPr>
          <p:nvPr>
            <p:ph idx="1"/>
          </p:nvPr>
        </p:nvPicPr>
        <p:blipFill>
          <a:blip r:embed="rId2"/>
          <a:stretch>
            <a:fillRect/>
          </a:stretch>
        </p:blipFill>
        <p:spPr>
          <a:xfrm>
            <a:off x="413446" y="1690690"/>
            <a:ext cx="7822736" cy="4999776"/>
          </a:xfrm>
          <a:prstGeom prst="rect">
            <a:avLst/>
          </a:prstGeom>
        </p:spPr>
      </p:pic>
    </p:spTree>
    <p:extLst>
      <p:ext uri="{BB962C8B-B14F-4D97-AF65-F5344CB8AC3E}">
        <p14:creationId xmlns:p14="http://schemas.microsoft.com/office/powerpoint/2010/main" val="29601265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Learning From Characterizations</a:t>
            </a:r>
          </a:p>
        </p:txBody>
      </p:sp>
      <p:sp>
        <p:nvSpPr>
          <p:cNvPr id="11" name="TextBox 10"/>
          <p:cNvSpPr txBox="1"/>
          <p:nvPr/>
        </p:nvSpPr>
        <p:spPr>
          <a:xfrm>
            <a:off x="698371" y="2593020"/>
            <a:ext cx="3927229" cy="954107"/>
          </a:xfrm>
          <a:prstGeom prst="rect">
            <a:avLst/>
          </a:prstGeom>
          <a:noFill/>
        </p:spPr>
        <p:txBody>
          <a:bodyPr wrap="none" rtlCol="0">
            <a:spAutoFit/>
          </a:bodyPr>
          <a:lstStyle/>
          <a:p>
            <a:pPr marL="285750" indent="-285750">
              <a:buFont typeface="Arial" panose="020B0604020202020204" pitchFamily="34" charset="0"/>
              <a:buChar char="•"/>
            </a:pPr>
            <a:r>
              <a:rPr lang="en-US" sz="2800" dirty="0"/>
              <a:t>Social Disorganization</a:t>
            </a:r>
          </a:p>
          <a:p>
            <a:pPr marL="285750" indent="-285750">
              <a:buFont typeface="Arial" panose="020B0604020202020204" pitchFamily="34" charset="0"/>
              <a:buChar char="•"/>
            </a:pPr>
            <a:r>
              <a:rPr lang="en-US" sz="2800" dirty="0"/>
              <a:t>Economic </a:t>
            </a:r>
            <a:r>
              <a:rPr lang="en-US" sz="2800" dirty="0" smtClean="0"/>
              <a:t>Development</a:t>
            </a:r>
            <a:endParaRPr lang="en-US" sz="2800" dirty="0"/>
          </a:p>
        </p:txBody>
      </p:sp>
      <p:sp>
        <p:nvSpPr>
          <p:cNvPr id="12" name="Slide Number Placeholder 11"/>
          <p:cNvSpPr>
            <a:spLocks noGrp="1"/>
          </p:cNvSpPr>
          <p:nvPr>
            <p:ph type="sldNum" sz="quarter" idx="12"/>
          </p:nvPr>
        </p:nvSpPr>
        <p:spPr/>
        <p:txBody>
          <a:bodyPr/>
          <a:lstStyle/>
          <a:p>
            <a:fld id="{95B4D87C-3214-49B1-BBBC-82A86C9C1382}" type="slidenum">
              <a:rPr lang="en-US" smtClean="0"/>
              <a:t>31</a:t>
            </a:fld>
            <a:endParaRPr lang="en-US" dirty="0"/>
          </a:p>
        </p:txBody>
      </p:sp>
      <p:pic>
        <p:nvPicPr>
          <p:cNvPr id="14" name="Content Placeholder 7"/>
          <p:cNvPicPr>
            <a:picLocks noGrp="1" noChangeAspect="1"/>
          </p:cNvPicPr>
          <p:nvPr>
            <p:ph idx="1"/>
          </p:nvPr>
        </p:nvPicPr>
        <p:blipFill rotWithShape="1">
          <a:blip r:embed="rId3">
            <a:extLst>
              <a:ext uri="{28A0092B-C50C-407E-A947-70E740481C1C}">
                <a14:useLocalDpi xmlns:a14="http://schemas.microsoft.com/office/drawing/2010/main" val="0"/>
              </a:ext>
            </a:extLst>
          </a:blip>
          <a:srcRect r="-191"/>
          <a:stretch/>
        </p:blipFill>
        <p:spPr>
          <a:xfrm>
            <a:off x="628650" y="3862905"/>
            <a:ext cx="7901740" cy="1744173"/>
          </a:xfrm>
        </p:spPr>
      </p:pic>
      <p:sp>
        <p:nvSpPr>
          <p:cNvPr id="15" name="Rectangle 14"/>
          <p:cNvSpPr/>
          <p:nvPr/>
        </p:nvSpPr>
        <p:spPr>
          <a:xfrm>
            <a:off x="724891" y="3862905"/>
            <a:ext cx="5110425" cy="1744173"/>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25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600" b="1" dirty="0"/>
              <a:t>Using Social Media to Assess Neighborhood Social Disorganization: </a:t>
            </a:r>
            <a:r>
              <a:rPr lang="en-US" sz="3600" b="1" dirty="0" smtClean="0"/>
              <a:t/>
            </a:r>
            <a:br>
              <a:rPr lang="en-US" sz="3600" b="1" dirty="0" smtClean="0"/>
            </a:br>
            <a:r>
              <a:rPr lang="en-US" sz="3600" b="1" dirty="0" smtClean="0"/>
              <a:t>A </a:t>
            </a:r>
            <a:r>
              <a:rPr lang="en-US" sz="3600" b="1" dirty="0"/>
              <a:t>Case Study in the United Kingdom</a:t>
            </a:r>
            <a:endParaRPr lang="en-US" sz="3600" dirty="0"/>
          </a:p>
        </p:txBody>
      </p:sp>
      <p:sp>
        <p:nvSpPr>
          <p:cNvPr id="5" name="Content Placeholder 4"/>
          <p:cNvSpPr>
            <a:spLocks noGrp="1"/>
          </p:cNvSpPr>
          <p:nvPr>
            <p:ph idx="1"/>
          </p:nvPr>
        </p:nvSpPr>
        <p:spPr>
          <a:xfrm>
            <a:off x="628649" y="1825625"/>
            <a:ext cx="8082213" cy="4351338"/>
          </a:xfrm>
        </p:spPr>
        <p:txBody>
          <a:bodyPr/>
          <a:lstStyle/>
          <a:p>
            <a:endParaRPr lang="pt-BR" dirty="0"/>
          </a:p>
          <a:p>
            <a:r>
              <a:rPr lang="en-US" dirty="0"/>
              <a:t>Social disorganization and crime</a:t>
            </a:r>
            <a:r>
              <a:rPr lang="pt-BR" dirty="0"/>
              <a:t>.</a:t>
            </a:r>
            <a:endParaRPr lang="en-US" dirty="0"/>
          </a:p>
          <a:p>
            <a:r>
              <a:rPr lang="en-US" dirty="0"/>
              <a:t>Difficulty of measuring social disorganization.</a:t>
            </a:r>
          </a:p>
          <a:p>
            <a:r>
              <a:rPr lang="en-US" dirty="0"/>
              <a:t>Twitter     Football     Social Disorganization     Crime</a:t>
            </a:r>
            <a:r>
              <a:rPr lang="pt-BR" dirty="0"/>
              <a:t>?</a:t>
            </a:r>
            <a:endParaRPr lang="en-US" dirty="0"/>
          </a:p>
          <a:p>
            <a:r>
              <a:rPr lang="en-US" dirty="0"/>
              <a:t>Regression models</a:t>
            </a:r>
            <a:r>
              <a:rPr lang="pt-BR" dirty="0"/>
              <a:t>.</a:t>
            </a:r>
          </a:p>
          <a:p>
            <a:r>
              <a:rPr lang="en-US" dirty="0"/>
              <a:t>The proposed metric presents better</a:t>
            </a:r>
            <a:r>
              <a:rPr lang="pt-BR" dirty="0"/>
              <a:t> </a:t>
            </a:r>
            <a:r>
              <a:rPr lang="en-US" dirty="0"/>
              <a:t>results in more populated and more disorganized regions</a:t>
            </a:r>
            <a:r>
              <a:rPr lang="pt-BR" dirty="0"/>
              <a:t>.</a:t>
            </a:r>
            <a:endParaRPr lang="en-US" dirty="0"/>
          </a:p>
          <a:p>
            <a:endParaRPr lang="en-US" dirty="0"/>
          </a:p>
        </p:txBody>
      </p:sp>
      <p:sp>
        <p:nvSpPr>
          <p:cNvPr id="6" name="TextBox 5"/>
          <p:cNvSpPr txBox="1"/>
          <p:nvPr/>
        </p:nvSpPr>
        <p:spPr>
          <a:xfrm>
            <a:off x="419100" y="5942567"/>
            <a:ext cx="8448676" cy="738664"/>
          </a:xfrm>
          <a:prstGeom prst="rect">
            <a:avLst/>
          </a:prstGeom>
          <a:noFill/>
        </p:spPr>
        <p:txBody>
          <a:bodyPr wrap="square" rtlCol="0">
            <a:spAutoFit/>
          </a:bodyPr>
          <a:lstStyle/>
          <a:p>
            <a:r>
              <a:rPr lang="en-US" sz="1400" i="1" dirty="0"/>
              <a:t>PACHECO, Diogo F.</a:t>
            </a:r>
            <a:r>
              <a:rPr lang="en-US" sz="1400" dirty="0"/>
              <a:t>; OLIVEIRA, Marcos; MENEZES, Ronaldo. </a:t>
            </a:r>
            <a:r>
              <a:rPr lang="en-US" sz="1400" b="1" dirty="0"/>
              <a:t>Using Social Media to Assess Neighborhood Social Disorganization: A Case Study in the United Kingdom</a:t>
            </a:r>
            <a:r>
              <a:rPr lang="en-US" sz="1400" dirty="0"/>
              <a:t>. In: the 30th Florida Artificial Intelligence Research Society Conference, Marco Island, Florida, USA, May 22-24, 2017.</a:t>
            </a:r>
          </a:p>
        </p:txBody>
      </p:sp>
      <p:sp>
        <p:nvSpPr>
          <p:cNvPr id="2" name="Slide Number Placeholder 1"/>
          <p:cNvSpPr>
            <a:spLocks noGrp="1"/>
          </p:cNvSpPr>
          <p:nvPr>
            <p:ph type="sldNum" sz="quarter" idx="12"/>
          </p:nvPr>
        </p:nvSpPr>
        <p:spPr/>
        <p:txBody>
          <a:bodyPr/>
          <a:lstStyle/>
          <a:p>
            <a:fld id="{95B4D87C-3214-49B1-BBBC-82A86C9C1382}" type="slidenum">
              <a:rPr lang="en-US" smtClean="0"/>
              <a:t>32</a:t>
            </a:fld>
            <a:endParaRPr lang="en-US" dirty="0"/>
          </a:p>
        </p:txBody>
      </p:sp>
      <p:grpSp>
        <p:nvGrpSpPr>
          <p:cNvPr id="11" name="Group 10"/>
          <p:cNvGrpSpPr/>
          <p:nvPr/>
        </p:nvGrpSpPr>
        <p:grpSpPr>
          <a:xfrm>
            <a:off x="2033336" y="3617491"/>
            <a:ext cx="5398180" cy="4016"/>
            <a:chOff x="2033336" y="3076069"/>
            <a:chExt cx="5398180" cy="4016"/>
          </a:xfrm>
        </p:grpSpPr>
        <p:cxnSp>
          <p:nvCxnSpPr>
            <p:cNvPr id="7" name="Straight Arrow Connector 6"/>
            <p:cNvCxnSpPr/>
            <p:nvPr/>
          </p:nvCxnSpPr>
          <p:spPr>
            <a:xfrm>
              <a:off x="2033336" y="3080085"/>
              <a:ext cx="2646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617492" y="3076069"/>
              <a:ext cx="2646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6821" y="3076070"/>
              <a:ext cx="26469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2" name="Picture 11"/>
          <p:cNvPicPr>
            <a:picLocks noChangeAspect="1"/>
          </p:cNvPicPr>
          <p:nvPr/>
        </p:nvPicPr>
        <p:blipFill>
          <a:blip r:embed="rId3"/>
          <a:stretch>
            <a:fillRect/>
          </a:stretch>
        </p:blipFill>
        <p:spPr>
          <a:xfrm>
            <a:off x="7860818" y="604346"/>
            <a:ext cx="1137974" cy="1143473"/>
          </a:xfrm>
          <a:prstGeom prst="rect">
            <a:avLst/>
          </a:prstGeom>
        </p:spPr>
      </p:pic>
    </p:spTree>
    <p:extLst>
      <p:ext uri="{BB962C8B-B14F-4D97-AF65-F5344CB8AC3E}">
        <p14:creationId xmlns:p14="http://schemas.microsoft.com/office/powerpoint/2010/main" val="308572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t>Using Social Media to Assess Neighborhood Social Disorganization: </a:t>
            </a:r>
            <a:r>
              <a:rPr lang="en-US" sz="3600" b="1" dirty="0" smtClean="0"/>
              <a:t/>
            </a:r>
            <a:br>
              <a:rPr lang="en-US" sz="3600" b="1" dirty="0" smtClean="0"/>
            </a:br>
            <a:r>
              <a:rPr lang="en-US" sz="3600" b="1" dirty="0" smtClean="0"/>
              <a:t>A </a:t>
            </a:r>
            <a:r>
              <a:rPr lang="en-US" sz="3600" b="1" dirty="0"/>
              <a:t>Case Study in the United Kingdom</a:t>
            </a:r>
            <a:endParaRPr lang="en-US" sz="3600" dirty="0"/>
          </a:p>
        </p:txBody>
      </p:sp>
      <p:sp>
        <p:nvSpPr>
          <p:cNvPr id="3" name="Content Placeholder 2"/>
          <p:cNvSpPr>
            <a:spLocks noGrp="1"/>
          </p:cNvSpPr>
          <p:nvPr>
            <p:ph idx="1"/>
          </p:nvPr>
        </p:nvSpPr>
        <p:spPr>
          <a:xfrm>
            <a:off x="119975" y="2096064"/>
            <a:ext cx="8563070" cy="3695136"/>
          </a:xfrm>
        </p:spPr>
        <p:txBody>
          <a:bodyPr>
            <a:normAutofit/>
          </a:bodyPr>
          <a:lstStyle/>
          <a:p>
            <a:pPr marL="0" indent="0">
              <a:buNone/>
            </a:pPr>
            <a:r>
              <a:rPr lang="en-US" sz="2400" dirty="0"/>
              <a:t>Crime Concentration |     Characterization    | Entropy of supporters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975" y="2497187"/>
            <a:ext cx="2721865" cy="3474675"/>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33</a:t>
            </a:fld>
            <a:endParaRPr lang="en-US" dirty="0"/>
          </a:p>
        </p:txBody>
      </p:sp>
      <p:grpSp>
        <p:nvGrpSpPr>
          <p:cNvPr id="8" name="Group 7"/>
          <p:cNvGrpSpPr/>
          <p:nvPr/>
        </p:nvGrpSpPr>
        <p:grpSpPr>
          <a:xfrm>
            <a:off x="8509107" y="2627254"/>
            <a:ext cx="489685" cy="3323987"/>
            <a:chOff x="6539590" y="2547258"/>
            <a:chExt cx="1097117" cy="4246240"/>
          </a:xfrm>
        </p:grpSpPr>
        <p:pic>
          <p:nvPicPr>
            <p:cNvPr id="6" name="Picture 5"/>
            <p:cNvPicPr>
              <a:picLocks noChangeAspect="1"/>
            </p:cNvPicPr>
            <p:nvPr/>
          </p:nvPicPr>
          <p:blipFill>
            <a:blip r:embed="rId3"/>
            <a:stretch>
              <a:fillRect/>
            </a:stretch>
          </p:blipFill>
          <p:spPr>
            <a:xfrm rot="10800000">
              <a:off x="6539590" y="2588079"/>
              <a:ext cx="267390" cy="4086260"/>
            </a:xfrm>
            <a:prstGeom prst="rect">
              <a:avLst/>
            </a:prstGeom>
          </p:spPr>
        </p:pic>
        <p:sp>
          <p:nvSpPr>
            <p:cNvPr id="7" name="TextBox 6"/>
            <p:cNvSpPr txBox="1"/>
            <p:nvPr/>
          </p:nvSpPr>
          <p:spPr>
            <a:xfrm>
              <a:off x="6806980" y="2547258"/>
              <a:ext cx="829727" cy="4246240"/>
            </a:xfrm>
            <a:prstGeom prst="rect">
              <a:avLst/>
            </a:prstGeom>
            <a:noFill/>
          </p:spPr>
          <p:txBody>
            <a:bodyPr wrap="none" rtlCol="0">
              <a:spAutoFit/>
            </a:bodyPr>
            <a:lstStyle/>
            <a:p>
              <a:r>
                <a:rPr lang="pt-BR" sz="1400" dirty="0"/>
                <a:t>High</a:t>
              </a:r>
            </a:p>
            <a:p>
              <a:endParaRPr lang="pt-BR" sz="1400" dirty="0"/>
            </a:p>
            <a:p>
              <a:endParaRPr lang="pt-BR" sz="1400" dirty="0"/>
            </a:p>
            <a:p>
              <a:endParaRPr lang="pt-BR" sz="1400" dirty="0"/>
            </a:p>
            <a:p>
              <a:endParaRPr lang="pt-BR" sz="1400" dirty="0"/>
            </a:p>
            <a:p>
              <a:endParaRPr lang="pt-BR" sz="1400" dirty="0"/>
            </a:p>
            <a:p>
              <a:endParaRPr lang="pt-BR" sz="1400" dirty="0"/>
            </a:p>
            <a:p>
              <a:endParaRPr lang="pt-BR" sz="1400" dirty="0"/>
            </a:p>
            <a:p>
              <a:endParaRPr lang="pt-BR" sz="1400" dirty="0"/>
            </a:p>
            <a:p>
              <a:endParaRPr lang="pt-BR" sz="1400" dirty="0"/>
            </a:p>
            <a:p>
              <a:endParaRPr lang="pt-BR" sz="1400" dirty="0"/>
            </a:p>
            <a:p>
              <a:endParaRPr lang="pt-BR" sz="1400" dirty="0"/>
            </a:p>
            <a:p>
              <a:endParaRPr lang="pt-BR" sz="1400" dirty="0"/>
            </a:p>
            <a:p>
              <a:endParaRPr lang="pt-BR" sz="1400" dirty="0"/>
            </a:p>
            <a:p>
              <a:r>
                <a:rPr lang="pt-BR" sz="1400" dirty="0"/>
                <a:t>Low</a:t>
              </a:r>
              <a:endParaRPr lang="en-US" sz="1400" dirty="0"/>
            </a:p>
          </p:txBody>
        </p:sp>
      </p:gr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4871" y="2497086"/>
            <a:ext cx="2705947" cy="3454155"/>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44722" y="2497086"/>
            <a:ext cx="2705946" cy="3454155"/>
          </a:xfrm>
          <a:prstGeom prst="rect">
            <a:avLst/>
          </a:prstGeom>
        </p:spPr>
      </p:pic>
      <p:pic>
        <p:nvPicPr>
          <p:cNvPr id="11" name="Picture 10"/>
          <p:cNvPicPr>
            <a:picLocks noChangeAspect="1"/>
          </p:cNvPicPr>
          <p:nvPr/>
        </p:nvPicPr>
        <p:blipFill>
          <a:blip r:embed="rId6"/>
          <a:stretch>
            <a:fillRect/>
          </a:stretch>
        </p:blipFill>
        <p:spPr>
          <a:xfrm>
            <a:off x="7860818" y="604346"/>
            <a:ext cx="1137974" cy="1143473"/>
          </a:xfrm>
          <a:prstGeom prst="rect">
            <a:avLst/>
          </a:prstGeom>
        </p:spPr>
      </p:pic>
    </p:spTree>
    <p:extLst>
      <p:ext uri="{BB962C8B-B14F-4D97-AF65-F5344CB8AC3E}">
        <p14:creationId xmlns:p14="http://schemas.microsoft.com/office/powerpoint/2010/main" val="1251978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t>Using Social Media to Assess Neighborhood Social Disorganization: </a:t>
            </a:r>
            <a:r>
              <a:rPr lang="en-US" sz="3600" b="1" dirty="0" smtClean="0"/>
              <a:t/>
            </a:r>
            <a:br>
              <a:rPr lang="en-US" sz="3600" b="1" dirty="0" smtClean="0"/>
            </a:br>
            <a:r>
              <a:rPr lang="en-US" sz="3600" b="1" dirty="0" smtClean="0"/>
              <a:t>A </a:t>
            </a:r>
            <a:r>
              <a:rPr lang="en-US" sz="3600" b="1" dirty="0"/>
              <a:t>Case Study in the United Kingdom</a:t>
            </a:r>
            <a:endParaRPr lang="en-US" sz="3600" dirty="0"/>
          </a:p>
        </p:txBody>
      </p:sp>
      <p:graphicFrame>
        <p:nvGraphicFramePr>
          <p:cNvPr id="4" name="Object 3"/>
          <p:cNvGraphicFramePr>
            <a:graphicFrameLocks noChangeAspect="1"/>
          </p:cNvGraphicFramePr>
          <p:nvPr>
            <p:extLst/>
          </p:nvPr>
        </p:nvGraphicFramePr>
        <p:xfrm>
          <a:off x="853377" y="3144971"/>
          <a:ext cx="2743200" cy="2743200"/>
        </p:xfrm>
        <a:graphic>
          <a:graphicData uri="http://schemas.openxmlformats.org/presentationml/2006/ole">
            <mc:AlternateContent xmlns:mc="http://schemas.openxmlformats.org/markup-compatibility/2006">
              <mc:Choice xmlns:v="urn:schemas-microsoft-com:vml" Requires="v">
                <p:oleObj spid="_x0000_s8232" name="Acrobat Document" r:id="rId4" imgW="2743200" imgH="2743200" progId="AcroExch.Document.11">
                  <p:embed/>
                </p:oleObj>
              </mc:Choice>
              <mc:Fallback>
                <p:oleObj name="Acrobat Document" r:id="rId4" imgW="2743200" imgH="2743200" progId="AcroExch.Document.11">
                  <p:embed/>
                  <p:pic>
                    <p:nvPicPr>
                      <p:cNvPr id="0" name=""/>
                      <p:cNvPicPr/>
                      <p:nvPr/>
                    </p:nvPicPr>
                    <p:blipFill>
                      <a:blip r:embed="rId5"/>
                      <a:stretch>
                        <a:fillRect/>
                      </a:stretch>
                    </p:blipFill>
                    <p:spPr>
                      <a:xfrm>
                        <a:off x="853377" y="3144971"/>
                        <a:ext cx="2743200" cy="2743200"/>
                      </a:xfrm>
                      <a:prstGeom prst="rect">
                        <a:avLst/>
                      </a:prstGeom>
                    </p:spPr>
                  </p:pic>
                </p:oleObj>
              </mc:Fallback>
            </mc:AlternateContent>
          </a:graphicData>
        </a:graphic>
      </p:graphicFrame>
      <p:sp>
        <p:nvSpPr>
          <p:cNvPr id="6" name="Slide Number Placeholder 5"/>
          <p:cNvSpPr>
            <a:spLocks noGrp="1"/>
          </p:cNvSpPr>
          <p:nvPr>
            <p:ph type="sldNum" sz="quarter" idx="12"/>
          </p:nvPr>
        </p:nvSpPr>
        <p:spPr/>
        <p:txBody>
          <a:bodyPr/>
          <a:lstStyle/>
          <a:p>
            <a:fld id="{6D22F896-40B5-4ADD-8801-0D06FADFA095}" type="slidenum">
              <a:rPr lang="en-US" smtClean="0"/>
              <a:t>34</a:t>
            </a:fld>
            <a:endParaRPr lang="en-US" dirty="0"/>
          </a:p>
        </p:txBody>
      </p:sp>
      <p:pic>
        <p:nvPicPr>
          <p:cNvPr id="7" name="Picture 6"/>
          <p:cNvPicPr>
            <a:picLocks noChangeAspect="1"/>
          </p:cNvPicPr>
          <p:nvPr/>
        </p:nvPicPr>
        <p:blipFill rotWithShape="1">
          <a:blip r:embed="rId6"/>
          <a:srcRect l="4592" t="23035" r="58844" b="11160"/>
          <a:stretch/>
        </p:blipFill>
        <p:spPr>
          <a:xfrm>
            <a:off x="360083" y="2816111"/>
            <a:ext cx="3277033" cy="3303676"/>
          </a:xfrm>
          <a:prstGeom prst="rect">
            <a:avLst/>
          </a:prstGeom>
        </p:spPr>
      </p:pic>
      <p:pic>
        <p:nvPicPr>
          <p:cNvPr id="8" name="Picture 7"/>
          <p:cNvPicPr>
            <a:picLocks noChangeAspect="1"/>
          </p:cNvPicPr>
          <p:nvPr/>
        </p:nvPicPr>
        <p:blipFill rotWithShape="1">
          <a:blip r:embed="rId6"/>
          <a:srcRect l="44204" t="24760" r="1767" b="10763"/>
          <a:stretch/>
        </p:blipFill>
        <p:spPr>
          <a:xfrm>
            <a:off x="3875277" y="2844636"/>
            <a:ext cx="4899248" cy="3275151"/>
          </a:xfrm>
          <a:prstGeom prst="rect">
            <a:avLst/>
          </a:prstGeom>
        </p:spPr>
      </p:pic>
      <p:pic>
        <p:nvPicPr>
          <p:cNvPr id="10" name="Picture 9"/>
          <p:cNvPicPr>
            <a:picLocks noChangeAspect="1"/>
          </p:cNvPicPr>
          <p:nvPr/>
        </p:nvPicPr>
        <p:blipFill>
          <a:blip r:embed="rId7"/>
          <a:stretch>
            <a:fillRect/>
          </a:stretch>
        </p:blipFill>
        <p:spPr>
          <a:xfrm>
            <a:off x="7860818" y="604346"/>
            <a:ext cx="1137974" cy="1143473"/>
          </a:xfrm>
          <a:prstGeom prst="rect">
            <a:avLst/>
          </a:prstGeom>
        </p:spPr>
      </p:pic>
    </p:spTree>
    <p:extLst>
      <p:ext uri="{BB962C8B-B14F-4D97-AF65-F5344CB8AC3E}">
        <p14:creationId xmlns:p14="http://schemas.microsoft.com/office/powerpoint/2010/main" val="197677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b="1" dirty="0"/>
              <a:t>Language as a Measure of Welfare</a:t>
            </a:r>
            <a:endParaRPr lang="en-US" dirty="0"/>
          </a:p>
        </p:txBody>
      </p:sp>
      <p:sp>
        <p:nvSpPr>
          <p:cNvPr id="5" name="Content Placeholder 4"/>
          <p:cNvSpPr>
            <a:spLocks noGrp="1"/>
          </p:cNvSpPr>
          <p:nvPr>
            <p:ph idx="1"/>
          </p:nvPr>
        </p:nvSpPr>
        <p:spPr>
          <a:xfrm>
            <a:off x="628649" y="1825625"/>
            <a:ext cx="8082213" cy="4351338"/>
          </a:xfrm>
        </p:spPr>
        <p:txBody>
          <a:bodyPr>
            <a:normAutofit/>
          </a:bodyPr>
          <a:lstStyle/>
          <a:p>
            <a:r>
              <a:rPr lang="en-US" dirty="0"/>
              <a:t>Can languages used by people on Twitter act as a proxy to their development scale?</a:t>
            </a:r>
          </a:p>
          <a:p>
            <a:r>
              <a:rPr lang="en-US" dirty="0"/>
              <a:t>This study shows that the users of languages that hold favored positions in the networks tend to have better life more than a chance.</a:t>
            </a:r>
          </a:p>
          <a:p>
            <a:pPr marL="0" indent="0">
              <a:buNone/>
            </a:pPr>
            <a:endParaRPr lang="en-US" dirty="0"/>
          </a:p>
          <a:p>
            <a:endParaRPr lang="en-US" dirty="0"/>
          </a:p>
        </p:txBody>
      </p:sp>
      <p:sp>
        <p:nvSpPr>
          <p:cNvPr id="6" name="TextBox 5"/>
          <p:cNvSpPr txBox="1"/>
          <p:nvPr/>
        </p:nvSpPr>
        <p:spPr>
          <a:xfrm>
            <a:off x="419100" y="5942567"/>
            <a:ext cx="8448676" cy="523220"/>
          </a:xfrm>
          <a:prstGeom prst="rect">
            <a:avLst/>
          </a:prstGeom>
          <a:noFill/>
        </p:spPr>
        <p:txBody>
          <a:bodyPr wrap="square" rtlCol="0">
            <a:spAutoFit/>
          </a:bodyPr>
          <a:lstStyle/>
          <a:p>
            <a:r>
              <a:rPr lang="en-US" sz="1400" dirty="0"/>
              <a:t>SAHA, </a:t>
            </a:r>
            <a:r>
              <a:rPr lang="en-US" sz="1400" dirty="0" err="1"/>
              <a:t>Priya</a:t>
            </a:r>
            <a:r>
              <a:rPr lang="en-US" sz="1400" dirty="0"/>
              <a:t>; </a:t>
            </a:r>
            <a:r>
              <a:rPr lang="en-US" sz="1400" i="1" dirty="0"/>
              <a:t>PACHECO, Diogo F.</a:t>
            </a:r>
            <a:r>
              <a:rPr lang="en-US" sz="1400" dirty="0"/>
              <a:t>; MENEZES, Ronaldo. </a:t>
            </a:r>
            <a:r>
              <a:rPr lang="en-US" sz="1400" b="1" dirty="0"/>
              <a:t>Language as a Measure of Welfare</a:t>
            </a:r>
            <a:r>
              <a:rPr lang="en-US" sz="1400" dirty="0"/>
              <a:t>. In: the 30th Florida Artificial Intelligence Research Society Conference, Marco Island, Florida, USA, May 22-24, 2017.</a:t>
            </a:r>
          </a:p>
        </p:txBody>
      </p:sp>
      <p:sp>
        <p:nvSpPr>
          <p:cNvPr id="2" name="Slide Number Placeholder 1"/>
          <p:cNvSpPr>
            <a:spLocks noGrp="1"/>
          </p:cNvSpPr>
          <p:nvPr>
            <p:ph type="sldNum" sz="quarter" idx="12"/>
          </p:nvPr>
        </p:nvSpPr>
        <p:spPr/>
        <p:txBody>
          <a:bodyPr/>
          <a:lstStyle/>
          <a:p>
            <a:fld id="{95B4D87C-3214-49B1-BBBC-82A86C9C1382}" type="slidenum">
              <a:rPr lang="en-US" smtClean="0"/>
              <a:t>35</a:t>
            </a:fld>
            <a:endParaRPr lang="en-US" dirty="0"/>
          </a:p>
        </p:txBody>
      </p:sp>
      <p:pic>
        <p:nvPicPr>
          <p:cNvPr id="7" name="Picture 6"/>
          <p:cNvPicPr>
            <a:picLocks noChangeAspect="1"/>
          </p:cNvPicPr>
          <p:nvPr/>
        </p:nvPicPr>
        <p:blipFill>
          <a:blip r:embed="rId2"/>
          <a:stretch>
            <a:fillRect/>
          </a:stretch>
        </p:blipFill>
        <p:spPr>
          <a:xfrm>
            <a:off x="4064917" y="4297574"/>
            <a:ext cx="1356169" cy="1356169"/>
          </a:xfrm>
          <a:prstGeom prst="rect">
            <a:avLst/>
          </a:prstGeom>
        </p:spPr>
      </p:pic>
    </p:spTree>
    <p:extLst>
      <p:ext uri="{BB962C8B-B14F-4D97-AF65-F5344CB8AC3E}">
        <p14:creationId xmlns:p14="http://schemas.microsoft.com/office/powerpoint/2010/main" val="3682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b="1" dirty="0"/>
              <a:t>Language as a Measure of Welfare</a:t>
            </a:r>
            <a:endParaRPr lang="en-US" dirty="0"/>
          </a:p>
        </p:txBody>
      </p:sp>
      <p:sp>
        <p:nvSpPr>
          <p:cNvPr id="2" name="Slide Number Placeholder 1"/>
          <p:cNvSpPr>
            <a:spLocks noGrp="1"/>
          </p:cNvSpPr>
          <p:nvPr>
            <p:ph type="sldNum" sz="quarter" idx="12"/>
          </p:nvPr>
        </p:nvSpPr>
        <p:spPr/>
        <p:txBody>
          <a:bodyPr/>
          <a:lstStyle/>
          <a:p>
            <a:fld id="{95B4D87C-3214-49B1-BBBC-82A86C9C1382}" type="slidenum">
              <a:rPr lang="en-US" smtClean="0"/>
              <a:t>36</a:t>
            </a:fld>
            <a:endParaRPr lang="en-US" dirty="0"/>
          </a:p>
        </p:txBody>
      </p:sp>
      <p:pic>
        <p:nvPicPr>
          <p:cNvPr id="5" name="Picture 4"/>
          <p:cNvPicPr>
            <a:picLocks noChangeAspect="1"/>
          </p:cNvPicPr>
          <p:nvPr/>
        </p:nvPicPr>
        <p:blipFill>
          <a:blip r:embed="rId2"/>
          <a:stretch>
            <a:fillRect/>
          </a:stretch>
        </p:blipFill>
        <p:spPr>
          <a:xfrm>
            <a:off x="1170184" y="1292340"/>
            <a:ext cx="6897492" cy="5565659"/>
          </a:xfrm>
          <a:prstGeom prst="rect">
            <a:avLst/>
          </a:prstGeom>
        </p:spPr>
      </p:pic>
      <p:pic>
        <p:nvPicPr>
          <p:cNvPr id="6" name="Picture 5"/>
          <p:cNvPicPr>
            <a:picLocks noChangeAspect="1"/>
          </p:cNvPicPr>
          <p:nvPr/>
        </p:nvPicPr>
        <p:blipFill>
          <a:blip r:embed="rId3"/>
          <a:stretch>
            <a:fillRect/>
          </a:stretch>
        </p:blipFill>
        <p:spPr>
          <a:xfrm>
            <a:off x="0" y="3154574"/>
            <a:ext cx="1356169" cy="1356169"/>
          </a:xfrm>
          <a:prstGeom prst="rect">
            <a:avLst/>
          </a:prstGeom>
        </p:spPr>
      </p:pic>
    </p:spTree>
    <p:extLst>
      <p:ext uri="{BB962C8B-B14F-4D97-AF65-F5344CB8AC3E}">
        <p14:creationId xmlns:p14="http://schemas.microsoft.com/office/powerpoint/2010/main" val="16633659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a:t>Conclusions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95B4D87C-3214-49B1-BBBC-82A86C9C1382}" type="slidenum">
              <a:rPr lang="en-US" smtClean="0"/>
              <a:t>37</a:t>
            </a:fld>
            <a:endParaRPr lang="en-US" dirty="0"/>
          </a:p>
        </p:txBody>
      </p:sp>
    </p:spTree>
    <p:extLst>
      <p:ext uri="{BB962C8B-B14F-4D97-AF65-F5344CB8AC3E}">
        <p14:creationId xmlns:p14="http://schemas.microsoft.com/office/powerpoint/2010/main" val="7187172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a:t>Conclusions</a:t>
            </a:r>
            <a:endParaRPr lang="en-US" dirty="0"/>
          </a:p>
        </p:txBody>
      </p:sp>
      <p:sp>
        <p:nvSpPr>
          <p:cNvPr id="6" name="Content Placeholder 5"/>
          <p:cNvSpPr>
            <a:spLocks noGrp="1"/>
          </p:cNvSpPr>
          <p:nvPr>
            <p:ph idx="1"/>
          </p:nvPr>
        </p:nvSpPr>
        <p:spPr/>
        <p:txBody>
          <a:bodyPr/>
          <a:lstStyle/>
          <a:p>
            <a:r>
              <a:rPr lang="en-US" dirty="0"/>
              <a:t>Social media data is very rich.</a:t>
            </a:r>
          </a:p>
          <a:p>
            <a:r>
              <a:rPr lang="en-US" dirty="0"/>
              <a:t>The abundance of data can help us to confirm and develop social theories.</a:t>
            </a:r>
          </a:p>
          <a:p>
            <a:r>
              <a:rPr lang="en-US" dirty="0"/>
              <a:t>Computational social science can provide powerful tools to enhance our understanding about society. </a:t>
            </a:r>
          </a:p>
        </p:txBody>
      </p:sp>
      <p:sp>
        <p:nvSpPr>
          <p:cNvPr id="4" name="Slide Number Placeholder 3"/>
          <p:cNvSpPr>
            <a:spLocks noGrp="1"/>
          </p:cNvSpPr>
          <p:nvPr>
            <p:ph type="sldNum" sz="quarter" idx="12"/>
          </p:nvPr>
        </p:nvSpPr>
        <p:spPr/>
        <p:txBody>
          <a:bodyPr/>
          <a:lstStyle/>
          <a:p>
            <a:fld id="{95B4D87C-3214-49B1-BBBC-82A86C9C1382}" type="slidenum">
              <a:rPr lang="en-US" smtClean="0"/>
              <a:t>38</a:t>
            </a:fld>
            <a:endParaRPr lang="en-US" dirty="0"/>
          </a:p>
        </p:txBody>
      </p:sp>
    </p:spTree>
    <p:extLst>
      <p:ext uri="{BB962C8B-B14F-4D97-AF65-F5344CB8AC3E}">
        <p14:creationId xmlns:p14="http://schemas.microsoft.com/office/powerpoint/2010/main" val="34397621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Questions?</a:t>
            </a:r>
            <a:endParaRPr lang="en-US" dirty="0"/>
          </a:p>
        </p:txBody>
      </p:sp>
      <p:sp>
        <p:nvSpPr>
          <p:cNvPr id="3" name="Text Placeholder 2"/>
          <p:cNvSpPr>
            <a:spLocks noGrp="1"/>
          </p:cNvSpPr>
          <p:nvPr>
            <p:ph type="body" idx="1"/>
          </p:nvPr>
        </p:nvSpPr>
        <p:spPr/>
        <p:txBody>
          <a:bodyPr/>
          <a:lstStyle/>
          <a:p>
            <a:r>
              <a:rPr lang="pt-BR" dirty="0"/>
              <a:t>Diogo </a:t>
            </a:r>
            <a:r>
              <a:rPr lang="pt-BR" dirty="0" smtClean="0"/>
              <a:t>Pacheco </a:t>
            </a:r>
            <a:r>
              <a:rPr lang="pt-BR" dirty="0"/>
              <a:t>– https://diogofpacheco.github.io/</a:t>
            </a:r>
            <a:endParaRPr lang="en-US" dirty="0"/>
          </a:p>
        </p:txBody>
      </p:sp>
      <p:sp>
        <p:nvSpPr>
          <p:cNvPr id="4" name="Slide Number Placeholder 3"/>
          <p:cNvSpPr>
            <a:spLocks noGrp="1"/>
          </p:cNvSpPr>
          <p:nvPr>
            <p:ph type="sldNum" sz="quarter" idx="12"/>
          </p:nvPr>
        </p:nvSpPr>
        <p:spPr/>
        <p:txBody>
          <a:bodyPr/>
          <a:lstStyle/>
          <a:p>
            <a:fld id="{95B4D87C-3214-49B1-BBBC-82A86C9C1382}" type="slidenum">
              <a:rPr lang="en-US" smtClean="0"/>
              <a:t>39</a:t>
            </a:fld>
            <a:endParaRPr lang="en-US" dirty="0"/>
          </a:p>
        </p:txBody>
      </p:sp>
      <p:pic>
        <p:nvPicPr>
          <p:cNvPr id="5" name="Picture 4"/>
          <p:cNvPicPr>
            <a:picLocks noChangeAspect="1"/>
          </p:cNvPicPr>
          <p:nvPr/>
        </p:nvPicPr>
        <p:blipFill>
          <a:blip r:embed="rId2"/>
          <a:stretch>
            <a:fillRect/>
          </a:stretch>
        </p:blipFill>
        <p:spPr>
          <a:xfrm>
            <a:off x="3681413" y="5029200"/>
            <a:ext cx="1471464" cy="146367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788" y="1531505"/>
            <a:ext cx="8724900" cy="2109549"/>
          </a:xfrm>
          <a:prstGeom prst="rect">
            <a:avLst/>
          </a:prstGeom>
        </p:spPr>
      </p:pic>
    </p:spTree>
    <p:extLst>
      <p:ext uri="{BB962C8B-B14F-4D97-AF65-F5344CB8AC3E}">
        <p14:creationId xmlns:p14="http://schemas.microsoft.com/office/powerpoint/2010/main" val="28847007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Recife (2002-2008)</a:t>
            </a:r>
            <a:endParaRPr lang="en-US" dirty="0"/>
          </a:p>
        </p:txBody>
      </p:sp>
      <p:sp>
        <p:nvSpPr>
          <p:cNvPr id="3" name="Content Placeholder 2"/>
          <p:cNvSpPr>
            <a:spLocks noGrp="1"/>
          </p:cNvSpPr>
          <p:nvPr>
            <p:ph idx="1"/>
          </p:nvPr>
        </p:nvSpPr>
        <p:spPr/>
        <p:txBody>
          <a:bodyPr/>
          <a:lstStyle/>
          <a:p>
            <a:r>
              <a:rPr lang="en-US" dirty="0"/>
              <a:t>Bachelors and Masters Computer Engineering</a:t>
            </a:r>
          </a:p>
          <a:p>
            <a:r>
              <a:rPr lang="en-US" dirty="0"/>
              <a:t>Reference in Computer Science</a:t>
            </a:r>
          </a:p>
        </p:txBody>
      </p:sp>
      <p:pic>
        <p:nvPicPr>
          <p:cNvPr id="2050" name="Picture 2" descr="Image result for recif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661" y="3095625"/>
            <a:ext cx="5156297" cy="36089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015038" y="2254251"/>
            <a:ext cx="2179226" cy="4450297"/>
          </a:xfrm>
          <a:prstGeom prst="rect">
            <a:avLst/>
          </a:prstGeom>
        </p:spPr>
      </p:pic>
      <p:sp>
        <p:nvSpPr>
          <p:cNvPr id="5" name="Slide Number Placeholder 4"/>
          <p:cNvSpPr>
            <a:spLocks noGrp="1"/>
          </p:cNvSpPr>
          <p:nvPr>
            <p:ph type="sldNum" sz="quarter" idx="12"/>
          </p:nvPr>
        </p:nvSpPr>
        <p:spPr/>
        <p:txBody>
          <a:bodyPr/>
          <a:lstStyle/>
          <a:p>
            <a:fld id="{95B4D87C-3214-49B1-BBBC-82A86C9C1382}" type="slidenum">
              <a:rPr lang="en-US" smtClean="0"/>
              <a:t>4</a:t>
            </a:fld>
            <a:endParaRPr lang="en-US" dirty="0"/>
          </a:p>
        </p:txBody>
      </p:sp>
    </p:spTree>
    <p:extLst>
      <p:ext uri="{BB962C8B-B14F-4D97-AF65-F5344CB8AC3E}">
        <p14:creationId xmlns:p14="http://schemas.microsoft.com/office/powerpoint/2010/main" val="11258119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a:t>Extra</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95B4D87C-3214-49B1-BBBC-82A86C9C1382}" type="slidenum">
              <a:rPr lang="en-US" smtClean="0"/>
              <a:t>40</a:t>
            </a:fld>
            <a:endParaRPr lang="en-US" dirty="0"/>
          </a:p>
        </p:txBody>
      </p:sp>
    </p:spTree>
    <p:extLst>
      <p:ext uri="{BB962C8B-B14F-4D97-AF65-F5344CB8AC3E}">
        <p14:creationId xmlns:p14="http://schemas.microsoft.com/office/powerpoint/2010/main" val="35231721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b="1" dirty="0"/>
              <a:t>Predicting Human Dynamics Under Partial Information</a:t>
            </a:r>
            <a:endParaRPr lang="en-US" b="1" dirty="0"/>
          </a:p>
        </p:txBody>
      </p:sp>
      <p:sp>
        <p:nvSpPr>
          <p:cNvPr id="4" name="Slide Number Placeholder 3"/>
          <p:cNvSpPr>
            <a:spLocks noGrp="1"/>
          </p:cNvSpPr>
          <p:nvPr>
            <p:ph type="sldNum" sz="quarter" idx="12"/>
          </p:nvPr>
        </p:nvSpPr>
        <p:spPr/>
        <p:txBody>
          <a:bodyPr/>
          <a:lstStyle/>
          <a:p>
            <a:fld id="{95B4D87C-3214-49B1-BBBC-82A86C9C1382}" type="slidenum">
              <a:rPr lang="en-US" smtClean="0"/>
              <a:t>41</a:t>
            </a:fld>
            <a:endParaRPr lang="en-US" dirty="0"/>
          </a:p>
        </p:txBody>
      </p:sp>
      <p:sp>
        <p:nvSpPr>
          <p:cNvPr id="8" name="Content Placeholder 7"/>
          <p:cNvSpPr>
            <a:spLocks noGrp="1"/>
          </p:cNvSpPr>
          <p:nvPr>
            <p:ph idx="1"/>
          </p:nvPr>
        </p:nvSpPr>
        <p:spPr/>
        <p:txBody>
          <a:bodyPr/>
          <a:lstStyle/>
          <a:p>
            <a:r>
              <a:rPr lang="pt-BR" dirty="0"/>
              <a:t>Investigating the limits of predictability</a:t>
            </a:r>
          </a:p>
          <a:p>
            <a:endParaRPr lang="pt-BR" dirty="0"/>
          </a:p>
          <a:p>
            <a:r>
              <a:rPr lang="pt-BR" dirty="0"/>
              <a:t>The interplay between social encounters and human mobility</a:t>
            </a:r>
            <a:endParaRPr lang="en-US" dirty="0"/>
          </a:p>
        </p:txBody>
      </p:sp>
    </p:spTree>
    <p:extLst>
      <p:ext uri="{BB962C8B-B14F-4D97-AF65-F5344CB8AC3E}">
        <p14:creationId xmlns:p14="http://schemas.microsoft.com/office/powerpoint/2010/main" val="33674718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b="1" dirty="0"/>
              <a:t>Cultural Space</a:t>
            </a:r>
            <a:endParaRPr lang="en-US" b="1" dirty="0"/>
          </a:p>
        </p:txBody>
      </p:sp>
      <p:pic>
        <p:nvPicPr>
          <p:cNvPr id="7" name="Content Placeholder 6"/>
          <p:cNvPicPr>
            <a:picLocks noGrp="1" noChangeAspect="1"/>
          </p:cNvPicPr>
          <p:nvPr>
            <p:ph idx="1"/>
          </p:nvPr>
        </p:nvPicPr>
        <p:blipFill>
          <a:blip r:embed="rId2"/>
          <a:stretch>
            <a:fillRect/>
          </a:stretch>
        </p:blipFill>
        <p:spPr>
          <a:xfrm>
            <a:off x="1411245" y="1825625"/>
            <a:ext cx="6321509" cy="4351338"/>
          </a:xfrm>
          <a:prstGeom prst="rect">
            <a:avLst/>
          </a:prstGeom>
        </p:spPr>
      </p:pic>
      <p:sp>
        <p:nvSpPr>
          <p:cNvPr id="4" name="Slide Number Placeholder 3"/>
          <p:cNvSpPr>
            <a:spLocks noGrp="1"/>
          </p:cNvSpPr>
          <p:nvPr>
            <p:ph type="sldNum" sz="quarter" idx="12"/>
          </p:nvPr>
        </p:nvSpPr>
        <p:spPr/>
        <p:txBody>
          <a:bodyPr/>
          <a:lstStyle/>
          <a:p>
            <a:fld id="{95B4D87C-3214-49B1-BBBC-82A86C9C1382}" type="slidenum">
              <a:rPr lang="en-US" smtClean="0"/>
              <a:t>42</a:t>
            </a:fld>
            <a:endParaRPr lang="en-US" dirty="0"/>
          </a:p>
        </p:txBody>
      </p:sp>
    </p:spTree>
    <p:extLst>
      <p:ext uri="{BB962C8B-B14F-4D97-AF65-F5344CB8AC3E}">
        <p14:creationId xmlns:p14="http://schemas.microsoft.com/office/powerpoint/2010/main" val="33059808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University of Pernambuco</a:t>
            </a:r>
            <a:endParaRPr lang="en-US" dirty="0"/>
          </a:p>
        </p:txBody>
      </p:sp>
      <p:sp>
        <p:nvSpPr>
          <p:cNvPr id="3" name="Content Placeholder 2"/>
          <p:cNvSpPr>
            <a:spLocks noGrp="1"/>
          </p:cNvSpPr>
          <p:nvPr>
            <p:ph idx="1"/>
          </p:nvPr>
        </p:nvSpPr>
        <p:spPr/>
        <p:txBody>
          <a:bodyPr/>
          <a:lstStyle/>
          <a:p>
            <a:r>
              <a:rPr lang="en-US" dirty="0"/>
              <a:t>Computational intelligence: artificial neural networks, fuzzy logic, genetic algorithms</a:t>
            </a:r>
          </a:p>
          <a:p>
            <a:r>
              <a:rPr lang="en-US" dirty="0"/>
              <a:t>Evolutionary multi-objective optimization</a:t>
            </a:r>
          </a:p>
          <a:p>
            <a:r>
              <a:rPr lang="en-US" dirty="0"/>
              <a:t>Application to decision support of sugarcane harvest</a:t>
            </a:r>
          </a:p>
        </p:txBody>
      </p:sp>
      <p:pic>
        <p:nvPicPr>
          <p:cNvPr id="5122" name="Picture 2" descr="Image result for university of pernambu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4950" y="561182"/>
            <a:ext cx="2095500" cy="9334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9075" y="4020344"/>
            <a:ext cx="8705849" cy="2723823"/>
          </a:xfrm>
          <a:prstGeom prst="rect">
            <a:avLst/>
          </a:prstGeom>
          <a:noFill/>
        </p:spPr>
        <p:txBody>
          <a:bodyPr wrap="square" rtlCol="0">
            <a:spAutoFit/>
          </a:bodyPr>
          <a:lstStyle/>
          <a:p>
            <a:pPr marL="228600" indent="-228600" fontAlgn="base">
              <a:buFont typeface="+mj-lt"/>
              <a:buAutoNum type="arabicPeriod"/>
            </a:pPr>
            <a:r>
              <a:rPr lang="en-US" sz="900" i="1" dirty="0"/>
              <a:t>PACHECO, Diogo F.</a:t>
            </a:r>
            <a:r>
              <a:rPr lang="en-US" sz="900" dirty="0"/>
              <a:t>; OLIVEIRA, F. R. S. ; LIMA NETO, F. B. . </a:t>
            </a:r>
            <a:r>
              <a:rPr lang="en-US" sz="900" b="1" dirty="0"/>
              <a:t>Including Multi-Objective Abilities in the Hybrid Intelligent Suite for Decision Support</a:t>
            </a:r>
            <a:r>
              <a:rPr lang="en-US" sz="900" dirty="0"/>
              <a:t>. In: 2008 World Congress In Computational Intelligence (IJCNN - International Joint Conference On Neural Networks), 2008, Hong Kong. </a:t>
            </a:r>
          </a:p>
          <a:p>
            <a:pPr marL="228600" indent="-228600" fontAlgn="base">
              <a:buFont typeface="+mj-lt"/>
              <a:buAutoNum type="arabicPeriod"/>
            </a:pPr>
            <a:r>
              <a:rPr lang="en-US" sz="900" i="1" dirty="0"/>
              <a:t>PACHECO, Diogo F.</a:t>
            </a:r>
            <a:r>
              <a:rPr lang="en-US" sz="900" dirty="0"/>
              <a:t>; LIMA NETO, F. B. . </a:t>
            </a:r>
            <a:r>
              <a:rPr lang="en-US" sz="900" b="1" dirty="0"/>
              <a:t>A Fair Comparison of Representations, Operators and Algorithms for the Sugarcane Harvest Problem. </a:t>
            </a:r>
            <a:r>
              <a:rPr lang="en-US" sz="900" dirty="0"/>
              <a:t>In: IEEE International Conference on Systems, Man, and Cybernetics (SMC2008), 2008, Singapore. </a:t>
            </a:r>
          </a:p>
          <a:p>
            <a:pPr marL="228600" indent="-228600" fontAlgn="base">
              <a:buFont typeface="+mj-lt"/>
              <a:buAutoNum type="arabicPeriod"/>
            </a:pPr>
            <a:r>
              <a:rPr lang="en-US" sz="900" i="1" dirty="0"/>
              <a:t>PACHECO, Diogo F.</a:t>
            </a:r>
            <a:r>
              <a:rPr lang="en-US" sz="900" dirty="0"/>
              <a:t>; LUCAS, T. D. P. ; LIMA NETO, F. B. . </a:t>
            </a:r>
            <a:r>
              <a:rPr lang="en-US" sz="900" b="1" dirty="0"/>
              <a:t>How Preferences Affect Productivity in the Sugarcane Harvest Problem a Comparative Study of a Two-Steps MOEA</a:t>
            </a:r>
            <a:r>
              <a:rPr lang="en-US" sz="900" dirty="0"/>
              <a:t>. In: 8th International Conference on Hybrid Intelligent Systems (HIS 2008), 2008, Barcelona.</a:t>
            </a:r>
          </a:p>
          <a:p>
            <a:pPr marL="228600" indent="-228600" fontAlgn="base">
              <a:buFont typeface="+mj-lt"/>
              <a:buAutoNum type="arabicPeriod"/>
            </a:pPr>
            <a:r>
              <a:rPr lang="en-US" sz="900" i="1" dirty="0"/>
              <a:t>PACHECO, Diogo F.</a:t>
            </a:r>
            <a:r>
              <a:rPr lang="en-US" sz="900" dirty="0"/>
              <a:t>; LUCAS, T. D. P. ; LIMA NETO, F. B. . </a:t>
            </a:r>
            <a:r>
              <a:rPr lang="en-US" sz="900" b="1" dirty="0"/>
              <a:t>How to Obtain Fair Managerial Decisions in Sugar Cane Harvest Using NSGA-II.</a:t>
            </a:r>
            <a:r>
              <a:rPr lang="en-US" sz="900" dirty="0"/>
              <a:t> In: International Conference on Hybrid Intelligent Systems (HIS`07), 2007, Kaiserslautern, Germany. </a:t>
            </a:r>
          </a:p>
          <a:p>
            <a:pPr marL="228600" indent="-228600" fontAlgn="base">
              <a:buFont typeface="+mj-lt"/>
              <a:buAutoNum type="arabicPeriod"/>
            </a:pPr>
            <a:r>
              <a:rPr lang="en-US" sz="900" dirty="0"/>
              <a:t>OLIVEIRA, F. R. S.; </a:t>
            </a:r>
            <a:r>
              <a:rPr lang="en-US" sz="900" i="1" dirty="0"/>
              <a:t>PACHECO, Diogo F.</a:t>
            </a:r>
            <a:r>
              <a:rPr lang="en-US" sz="900" dirty="0"/>
              <a:t>; LIMA NETO, F. B. . </a:t>
            </a:r>
            <a:r>
              <a:rPr lang="en-US" sz="900" b="1" dirty="0"/>
              <a:t>Hybrid Intelligent Suite For Decision Support in Sugarcane.</a:t>
            </a:r>
            <a:r>
              <a:rPr lang="en-US" sz="900" dirty="0"/>
              <a:t> In: 6.Congresso Brasileiro de Agro-Informática (SBIAgro), 2007, São Pedro. </a:t>
            </a:r>
          </a:p>
          <a:p>
            <a:pPr marL="228600" indent="-228600" fontAlgn="base">
              <a:buFont typeface="+mj-lt"/>
              <a:buAutoNum type="arabicPeriod"/>
            </a:pPr>
            <a:r>
              <a:rPr lang="en-US" sz="900" dirty="0"/>
              <a:t>LINS, A. J. C. C. ; CALDAS, B. J. B. ; BASTOS FILHO, C. J. A. ; CARVALHO, D. F. ; </a:t>
            </a:r>
            <a:r>
              <a:rPr lang="en-US" sz="900" i="1" dirty="0"/>
              <a:t>PACHECO, Diogo F.</a:t>
            </a:r>
            <a:r>
              <a:rPr lang="en-US" sz="900" dirty="0"/>
              <a:t>; LIMA NETO, F. B. . </a:t>
            </a:r>
            <a:r>
              <a:rPr lang="en-US" sz="900" b="1" dirty="0"/>
              <a:t>A Novel Approach for Wavelength Assignment in Optical Links Based On Modified Genetic Algorithms.</a:t>
            </a:r>
            <a:r>
              <a:rPr lang="en-US" sz="900" dirty="0"/>
              <a:t> In: I Simpósio Brasileiro de Inteligência Computacional (SBIC), 2007, Florianópolis. </a:t>
            </a:r>
          </a:p>
          <a:p>
            <a:pPr marL="228600" indent="-228600" fontAlgn="base">
              <a:buFont typeface="+mj-lt"/>
              <a:buAutoNum type="arabicPeriod"/>
            </a:pPr>
            <a:r>
              <a:rPr lang="en-US" sz="900" dirty="0"/>
              <a:t>LIMA NETO, F. B. ; OLIVEIRA, F. R. S. ; </a:t>
            </a:r>
            <a:r>
              <a:rPr lang="en-US" sz="900" i="1" dirty="0"/>
              <a:t>PACHECO, Diogo F.</a:t>
            </a:r>
            <a:r>
              <a:rPr lang="en-US" sz="900" dirty="0"/>
              <a:t> . </a:t>
            </a:r>
            <a:r>
              <a:rPr lang="en-US" sz="900" b="1" dirty="0"/>
              <a:t>Hybrid Intelligent Suite for Decision Support.</a:t>
            </a:r>
            <a:r>
              <a:rPr lang="en-US" sz="900" dirty="0"/>
              <a:t> In: Seventh International Conference on Intelligent Systems Design and Applications (ISDA), 2007, Rio de Janeiro, Brazil.</a:t>
            </a:r>
          </a:p>
          <a:p>
            <a:pPr marL="228600" indent="-228600" fontAlgn="base">
              <a:buFont typeface="+mj-lt"/>
              <a:buAutoNum type="arabicPeriod"/>
            </a:pPr>
            <a:r>
              <a:rPr lang="en-US" sz="900" dirty="0"/>
              <a:t>OLIVEIRA, F. R. S. ; </a:t>
            </a:r>
            <a:r>
              <a:rPr lang="en-US" sz="900" i="1" dirty="0"/>
              <a:t>PACHECO, Diogo F.</a:t>
            </a:r>
            <a:r>
              <a:rPr lang="en-US" sz="900" dirty="0"/>
              <a:t>; LEONEL, A. ; LIMA NETO, F. B. . </a:t>
            </a:r>
            <a:r>
              <a:rPr lang="en-US" sz="900" b="1" dirty="0"/>
              <a:t>Intelligent Support Decision in Sugar Cane Harvest.</a:t>
            </a:r>
            <a:r>
              <a:rPr lang="en-US" sz="900" dirty="0"/>
              <a:t> In: IV World Congress On Computers In Agriculture (WCCA2006), 2006, Orlando.</a:t>
            </a:r>
          </a:p>
          <a:p>
            <a:pPr marL="228600" indent="-228600" fontAlgn="base">
              <a:buFont typeface="+mj-lt"/>
              <a:buAutoNum type="arabicPeriod"/>
            </a:pPr>
            <a:r>
              <a:rPr lang="en-US" sz="900" dirty="0"/>
              <a:t>PACHECO, Diogo F. ; REGUERIA, F. S. ; LIMA NETO, F. B. . </a:t>
            </a:r>
            <a:r>
              <a:rPr lang="en-US" sz="900" b="1" dirty="0"/>
              <a:t>Utilização de Redes Neurais Artificiais em Colheitas de Cana-de-açucar para Predição de TCC, TCH e Fibra.</a:t>
            </a:r>
            <a:r>
              <a:rPr lang="en-US" sz="900" dirty="0"/>
              <a:t> ALCOOLbrás, São Paulo, p. 60 - 63, 01 mar. 2005. (In portuguese)</a:t>
            </a:r>
          </a:p>
          <a:p>
            <a:endParaRPr lang="en-US" sz="900" dirty="0"/>
          </a:p>
        </p:txBody>
      </p:sp>
      <p:sp>
        <p:nvSpPr>
          <p:cNvPr id="6" name="Slide Number Placeholder 5"/>
          <p:cNvSpPr>
            <a:spLocks noGrp="1"/>
          </p:cNvSpPr>
          <p:nvPr>
            <p:ph type="sldNum" sz="quarter" idx="12"/>
          </p:nvPr>
        </p:nvSpPr>
        <p:spPr/>
        <p:txBody>
          <a:bodyPr/>
          <a:lstStyle/>
          <a:p>
            <a:fld id="{95B4D87C-3214-49B1-BBBC-82A86C9C1382}" type="slidenum">
              <a:rPr lang="en-US" smtClean="0"/>
              <a:t>5</a:t>
            </a:fld>
            <a:endParaRPr lang="en-US" dirty="0"/>
          </a:p>
        </p:txBody>
      </p:sp>
    </p:spTree>
    <p:extLst>
      <p:ext uri="{BB962C8B-B14F-4D97-AF65-F5344CB8AC3E}">
        <p14:creationId xmlns:p14="http://schemas.microsoft.com/office/powerpoint/2010/main" val="9050928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Rio de Janeiro (2008-2013)</a:t>
            </a:r>
            <a:endParaRPr lang="en-US" dirty="0"/>
          </a:p>
        </p:txBody>
      </p:sp>
      <p:sp>
        <p:nvSpPr>
          <p:cNvPr id="3" name="Content Placeholder 2"/>
          <p:cNvSpPr>
            <a:spLocks noGrp="1"/>
          </p:cNvSpPr>
          <p:nvPr>
            <p:ph idx="1"/>
          </p:nvPr>
        </p:nvSpPr>
        <p:spPr/>
        <p:txBody>
          <a:bodyPr/>
          <a:lstStyle/>
          <a:p>
            <a:r>
              <a:rPr lang="en-US" dirty="0"/>
              <a:t>“Rich” and big city</a:t>
            </a:r>
          </a:p>
        </p:txBody>
      </p:sp>
      <p:pic>
        <p:nvPicPr>
          <p:cNvPr id="3074" name="Picture 2" descr="Image result for rio de janei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692039"/>
            <a:ext cx="5483282" cy="39095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096000" y="1400969"/>
            <a:ext cx="2609850" cy="5200650"/>
          </a:xfrm>
          <a:prstGeom prst="rect">
            <a:avLst/>
          </a:prstGeom>
        </p:spPr>
      </p:pic>
      <p:sp>
        <p:nvSpPr>
          <p:cNvPr id="5" name="Slide Number Placeholder 4"/>
          <p:cNvSpPr>
            <a:spLocks noGrp="1"/>
          </p:cNvSpPr>
          <p:nvPr>
            <p:ph type="sldNum" sz="quarter" idx="12"/>
          </p:nvPr>
        </p:nvSpPr>
        <p:spPr/>
        <p:txBody>
          <a:bodyPr/>
          <a:lstStyle/>
          <a:p>
            <a:fld id="{95B4D87C-3214-49B1-BBBC-82A86C9C1382}" type="slidenum">
              <a:rPr lang="en-US" smtClean="0"/>
              <a:t>6</a:t>
            </a:fld>
            <a:endParaRPr lang="en-US" dirty="0"/>
          </a:p>
        </p:txBody>
      </p:sp>
    </p:spTree>
    <p:extLst>
      <p:ext uri="{BB962C8B-B14F-4D97-AF65-F5344CB8AC3E}">
        <p14:creationId xmlns:p14="http://schemas.microsoft.com/office/powerpoint/2010/main" val="7456913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Development</a:t>
            </a:r>
          </a:p>
        </p:txBody>
      </p:sp>
      <p:pic>
        <p:nvPicPr>
          <p:cNvPr id="4" name="Picture 3"/>
          <p:cNvPicPr>
            <a:picLocks noChangeAspect="1"/>
          </p:cNvPicPr>
          <p:nvPr/>
        </p:nvPicPr>
        <p:blipFill>
          <a:blip r:embed="rId3"/>
          <a:stretch>
            <a:fillRect/>
          </a:stretch>
        </p:blipFill>
        <p:spPr>
          <a:xfrm>
            <a:off x="3084995" y="1726861"/>
            <a:ext cx="5052496" cy="1404937"/>
          </a:xfrm>
          <a:prstGeom prst="rect">
            <a:avLst/>
          </a:prstGeom>
        </p:spPr>
      </p:pic>
      <p:pic>
        <p:nvPicPr>
          <p:cNvPr id="6146" name="Picture 2" descr="Image result for radi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029" y="1518850"/>
            <a:ext cx="1616869" cy="161686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chemte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477" y="3345330"/>
            <a:ext cx="3049071" cy="88931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rede glob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9209" y="5420810"/>
            <a:ext cx="1423028" cy="119998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0350" y="3413132"/>
            <a:ext cx="1485900" cy="86677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petrobra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3143" y="5420810"/>
            <a:ext cx="1294348" cy="129434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Image result for csn brazi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10375" y="3394083"/>
            <a:ext cx="1968500" cy="885825"/>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Image result for fundacao roberto marinh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41222" y="4893223"/>
            <a:ext cx="929128" cy="929129"/>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Image result for fosbrasi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49793" y="4437087"/>
            <a:ext cx="1406882" cy="826544"/>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Image result for imusica"/>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05436" y="5084034"/>
            <a:ext cx="1294856" cy="129485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0" descr="Image result for coca cola f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6166" name="Picture 22" descr="https://static-media.streema.com/media/cache/01/9d/019d9277a3fdcfec439c91eae29af759.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0502" y="4391883"/>
            <a:ext cx="871747" cy="871747"/>
          </a:xfrm>
          <a:prstGeom prst="rect">
            <a:avLst/>
          </a:prstGeom>
          <a:noFill/>
          <a:extLst>
            <a:ext uri="{909E8E84-426E-40DD-AFC4-6F175D3DCCD1}">
              <a14:hiddenFill xmlns:a14="http://schemas.microsoft.com/office/drawing/2010/main">
                <a:solidFill>
                  <a:srgbClr val="FFFFFF"/>
                </a:solidFill>
              </a14:hiddenFill>
            </a:ext>
          </a:extLst>
        </p:spPr>
      </p:pic>
      <p:pic>
        <p:nvPicPr>
          <p:cNvPr id="6168" name="Picture 24" descr="Related image"/>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50333"/>
          <a:stretch/>
        </p:blipFill>
        <p:spPr bwMode="auto">
          <a:xfrm>
            <a:off x="4719209" y="4510626"/>
            <a:ext cx="1297719" cy="76519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95B4D87C-3214-49B1-BBBC-82A86C9C1382}" type="slidenum">
              <a:rPr lang="en-US" smtClean="0"/>
              <a:t>7</a:t>
            </a:fld>
            <a:endParaRPr lang="en-US" dirty="0"/>
          </a:p>
        </p:txBody>
      </p:sp>
    </p:spTree>
    <p:extLst>
      <p:ext uri="{BB962C8B-B14F-4D97-AF65-F5344CB8AC3E}">
        <p14:creationId xmlns:p14="http://schemas.microsoft.com/office/powerpoint/2010/main" val="34272832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48012" y="2085832"/>
            <a:ext cx="2767013" cy="3014805"/>
          </a:xfrm>
          <a:prstGeom prst="rect">
            <a:avLst/>
          </a:prstGeom>
        </p:spPr>
      </p:pic>
      <p:sp>
        <p:nvSpPr>
          <p:cNvPr id="3" name="Slide Number Placeholder 2"/>
          <p:cNvSpPr>
            <a:spLocks noGrp="1"/>
          </p:cNvSpPr>
          <p:nvPr>
            <p:ph type="sldNum" sz="quarter" idx="12"/>
          </p:nvPr>
        </p:nvSpPr>
        <p:spPr/>
        <p:txBody>
          <a:bodyPr/>
          <a:lstStyle/>
          <a:p>
            <a:fld id="{95B4D87C-3214-49B1-BBBC-82A86C9C1382}" type="slidenum">
              <a:rPr lang="en-US" smtClean="0"/>
              <a:t>8</a:t>
            </a:fld>
            <a:endParaRPr lang="en-US" dirty="0"/>
          </a:p>
        </p:txBody>
      </p:sp>
    </p:spTree>
    <p:extLst>
      <p:ext uri="{BB962C8B-B14F-4D97-AF65-F5344CB8AC3E}">
        <p14:creationId xmlns:p14="http://schemas.microsoft.com/office/powerpoint/2010/main" val="19195809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Melbourne (2013-2017)</a:t>
            </a:r>
          </a:p>
        </p:txBody>
      </p:sp>
      <p:sp>
        <p:nvSpPr>
          <p:cNvPr id="3" name="Content Placeholder 2"/>
          <p:cNvSpPr>
            <a:spLocks noGrp="1"/>
          </p:cNvSpPr>
          <p:nvPr>
            <p:ph idx="1"/>
          </p:nvPr>
        </p:nvSpPr>
        <p:spPr/>
        <p:txBody>
          <a:bodyPr/>
          <a:lstStyle/>
          <a:p>
            <a:r>
              <a:rPr lang="en-US" dirty="0"/>
              <a:t>New beginning</a:t>
            </a:r>
          </a:p>
          <a:p>
            <a:endParaRPr lang="en-US" dirty="0"/>
          </a:p>
        </p:txBody>
      </p:sp>
      <p:pic>
        <p:nvPicPr>
          <p:cNvPr id="4100"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50" y="2605086"/>
            <a:ext cx="5565352" cy="37068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194002" y="1911349"/>
            <a:ext cx="2543175" cy="4400550"/>
          </a:xfrm>
          <a:prstGeom prst="rect">
            <a:avLst/>
          </a:prstGeom>
        </p:spPr>
      </p:pic>
      <p:sp>
        <p:nvSpPr>
          <p:cNvPr id="5" name="Slide Number Placeholder 4"/>
          <p:cNvSpPr>
            <a:spLocks noGrp="1"/>
          </p:cNvSpPr>
          <p:nvPr>
            <p:ph type="sldNum" sz="quarter" idx="12"/>
          </p:nvPr>
        </p:nvSpPr>
        <p:spPr/>
        <p:txBody>
          <a:bodyPr/>
          <a:lstStyle/>
          <a:p>
            <a:fld id="{95B4D87C-3214-49B1-BBBC-82A86C9C1382}" type="slidenum">
              <a:rPr lang="en-US" smtClean="0"/>
              <a:t>9</a:t>
            </a:fld>
            <a:endParaRPr lang="en-US" dirty="0"/>
          </a:p>
        </p:txBody>
      </p:sp>
    </p:spTree>
    <p:extLst>
      <p:ext uri="{BB962C8B-B14F-4D97-AF65-F5344CB8AC3E}">
        <p14:creationId xmlns:p14="http://schemas.microsoft.com/office/powerpoint/2010/main" val="36237496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6622</TotalTime>
  <Words>2979</Words>
  <Application>Microsoft Macintosh PowerPoint</Application>
  <PresentationFormat>On-screen Show (4:3)</PresentationFormat>
  <Paragraphs>258</Paragraphs>
  <Slides>42</Slides>
  <Notes>18</Notes>
  <HiddenSlides>4</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7" baseType="lpstr">
      <vt:lpstr>Arial</vt:lpstr>
      <vt:lpstr>Calibri</vt:lpstr>
      <vt:lpstr>Calibri Light</vt:lpstr>
      <vt:lpstr>Office Theme</vt:lpstr>
      <vt:lpstr>Acrobat Document</vt:lpstr>
      <vt:lpstr>The digital footprints as a proxy for understanding human behavior</vt:lpstr>
      <vt:lpstr>Agenda</vt:lpstr>
      <vt:lpstr>Maceió (1983-2001)</vt:lpstr>
      <vt:lpstr>Recife (2002-2008)</vt:lpstr>
      <vt:lpstr>University of Pernambuco</vt:lpstr>
      <vt:lpstr>Rio de Janeiro (2008-2013)</vt:lpstr>
      <vt:lpstr>Software Development</vt:lpstr>
      <vt:lpstr>PowerPoint Presentation</vt:lpstr>
      <vt:lpstr>Melbourne (2013-2017)</vt:lpstr>
      <vt:lpstr>Florida Institute of Technology</vt:lpstr>
      <vt:lpstr>How biased are the media?</vt:lpstr>
      <vt:lpstr>Using Interactions in the Quantification of Media Bias</vt:lpstr>
      <vt:lpstr>Using Interactions in the Quantification of Media Bias</vt:lpstr>
      <vt:lpstr>PowerPoint Presentation</vt:lpstr>
      <vt:lpstr>How biased are we?</vt:lpstr>
      <vt:lpstr>Football Conversations: What Twitter Reveals about the 2014 World Cup</vt:lpstr>
      <vt:lpstr>Football Conversations: What Twitter Reveals about the 2014 World Cup</vt:lpstr>
      <vt:lpstr>Football Conversations: What Twitter Reveals about the 2014 World Cup</vt:lpstr>
      <vt:lpstr>PowerPoint Presentation</vt:lpstr>
      <vt:lpstr>PhD Dissertation</vt:lpstr>
      <vt:lpstr>PhD Dissertation</vt:lpstr>
      <vt:lpstr>Learning From Social Media Data</vt:lpstr>
      <vt:lpstr>Characterization of Football Supporters from Twitter Conversations</vt:lpstr>
      <vt:lpstr>Characterization of Football Supporters from Twitter Conversations</vt:lpstr>
      <vt:lpstr>Sensing Language Relationships from Social Media</vt:lpstr>
      <vt:lpstr>Sensing Language Relationships from Social Media</vt:lpstr>
      <vt:lpstr>Sensing Language Relationships from Social Media</vt:lpstr>
      <vt:lpstr>Characterizing Organ Donation Awareness from Social Media</vt:lpstr>
      <vt:lpstr>Characterizing Organ Donation Awareness from Social Media</vt:lpstr>
      <vt:lpstr>Characterizing Organ Donation Awareness from Social Media</vt:lpstr>
      <vt:lpstr>Learning From Characterizations</vt:lpstr>
      <vt:lpstr>Using Social Media to Assess Neighborhood Social Disorganization:  A Case Study in the United Kingdom</vt:lpstr>
      <vt:lpstr>Using Social Media to Assess Neighborhood Social Disorganization:  A Case Study in the United Kingdom</vt:lpstr>
      <vt:lpstr>Using Social Media to Assess Neighborhood Social Disorganization:  A Case Study in the United Kingdom</vt:lpstr>
      <vt:lpstr>Language as a Measure of Welfare</vt:lpstr>
      <vt:lpstr>Language as a Measure of Welfare</vt:lpstr>
      <vt:lpstr>Conclusions</vt:lpstr>
      <vt:lpstr>Conclusions</vt:lpstr>
      <vt:lpstr>Questions?</vt:lpstr>
      <vt:lpstr>Extra</vt:lpstr>
      <vt:lpstr>Predicting Human Dynamics Under Partial Information</vt:lpstr>
      <vt:lpstr>Cultural Space</vt:lpstr>
    </vt:vector>
  </TitlesOfParts>
  <Company>FIT Computer Sciences</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Diogo Ferreira Pacheco</dc:creator>
  <cp:lastModifiedBy>Diogo Pacheco</cp:lastModifiedBy>
  <cp:revision>60</cp:revision>
  <dcterms:created xsi:type="dcterms:W3CDTF">2017-08-02T19:02:31Z</dcterms:created>
  <dcterms:modified xsi:type="dcterms:W3CDTF">2017-12-07T16:02:13Z</dcterms:modified>
</cp:coreProperties>
</file>